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64" r:id="rId2"/>
    <p:sldMasterId id="2147483667" r:id="rId3"/>
    <p:sldMasterId id="2147483670" r:id="rId4"/>
    <p:sldMasterId id="2147483674" r:id="rId5"/>
  </p:sldMasterIdLst>
  <p:notesMasterIdLst>
    <p:notesMasterId r:id="rId27"/>
  </p:notesMasterIdLst>
  <p:handoutMasterIdLst>
    <p:handoutMasterId r:id="rId28"/>
  </p:handoutMasterIdLst>
  <p:sldIdLst>
    <p:sldId id="415" r:id="rId6"/>
    <p:sldId id="386" r:id="rId7"/>
    <p:sldId id="387" r:id="rId8"/>
    <p:sldId id="411" r:id="rId9"/>
    <p:sldId id="410" r:id="rId10"/>
    <p:sldId id="416" r:id="rId11"/>
    <p:sldId id="417" r:id="rId12"/>
    <p:sldId id="418" r:id="rId13"/>
    <p:sldId id="391" r:id="rId14"/>
    <p:sldId id="392" r:id="rId15"/>
    <p:sldId id="393" r:id="rId16"/>
    <p:sldId id="420" r:id="rId17"/>
    <p:sldId id="421" r:id="rId18"/>
    <p:sldId id="398" r:id="rId19"/>
    <p:sldId id="408" r:id="rId20"/>
    <p:sldId id="396" r:id="rId21"/>
    <p:sldId id="397" r:id="rId22"/>
    <p:sldId id="399" r:id="rId23"/>
    <p:sldId id="400" r:id="rId24"/>
    <p:sldId id="419" r:id="rId25"/>
    <p:sldId id="404" r:id="rId26"/>
  </p:sldIdLst>
  <p:sldSz cx="9144000" cy="6858000" type="screen4x3"/>
  <p:notesSz cx="9929813" cy="6797675"/>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6" userDrawn="1">
          <p15:clr>
            <a:srgbClr val="A4A3A4"/>
          </p15:clr>
        </p15:guide>
        <p15:guide id="2" pos="53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CC"/>
    <a:srgbClr val="FFCC66"/>
    <a:srgbClr val="FF6600"/>
    <a:srgbClr val="4F81BD"/>
    <a:srgbClr val="558ED5"/>
    <a:srgbClr val="FFFF00"/>
    <a:srgbClr val="C050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110" d="100"/>
          <a:sy n="110" d="100"/>
        </p:scale>
        <p:origin x="658" y="-1157"/>
      </p:cViewPr>
      <p:guideLst>
        <p:guide orient="horz" pos="346"/>
        <p:guide pos="5329"/>
      </p:guideLst>
    </p:cSldViewPr>
  </p:slideViewPr>
  <p:notesTextViewPr>
    <p:cViewPr>
      <p:scale>
        <a:sx n="1" d="1"/>
        <a:sy n="1" d="1"/>
      </p:scale>
      <p:origin x="0" y="0"/>
    </p:cViewPr>
  </p:notesTextViewPr>
  <p:sorterViewPr>
    <p:cViewPr>
      <p:scale>
        <a:sx n="200" d="100"/>
        <a:sy n="200" d="100"/>
      </p:scale>
      <p:origin x="0" y="-121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5627215" y="5"/>
            <a:ext cx="4302600" cy="340485"/>
          </a:xfrm>
          <a:prstGeom prst="rect">
            <a:avLst/>
          </a:prstGeom>
        </p:spPr>
        <p:txBody>
          <a:bodyPr vert="horz" lIns="62958" tIns="31480" rIns="62958" bIns="31480" rtlCol="1"/>
          <a:lstStyle>
            <a:lvl1pPr algn="r">
              <a:defRPr sz="800"/>
            </a:lvl1pPr>
          </a:lstStyle>
          <a:p>
            <a:endParaRPr lang="he-IL"/>
          </a:p>
        </p:txBody>
      </p:sp>
      <p:sp>
        <p:nvSpPr>
          <p:cNvPr id="3" name="מציין מיקום של תאריך 2"/>
          <p:cNvSpPr>
            <a:spLocks noGrp="1"/>
          </p:cNvSpPr>
          <p:nvPr>
            <p:ph type="dt" sz="quarter" idx="1"/>
          </p:nvPr>
        </p:nvSpPr>
        <p:spPr>
          <a:xfrm>
            <a:off x="1596" y="5"/>
            <a:ext cx="4304189" cy="340485"/>
          </a:xfrm>
          <a:prstGeom prst="rect">
            <a:avLst/>
          </a:prstGeom>
        </p:spPr>
        <p:txBody>
          <a:bodyPr vert="horz" lIns="62958" tIns="31480" rIns="62958" bIns="31480" rtlCol="1"/>
          <a:lstStyle>
            <a:lvl1pPr algn="l">
              <a:defRPr sz="800"/>
            </a:lvl1pPr>
          </a:lstStyle>
          <a:p>
            <a:fld id="{CC404C0F-456A-4C35-B8F8-2D13BA3FDA0C}" type="datetimeFigureOut">
              <a:rPr lang="he-IL" smtClean="0"/>
              <a:t>כ'/סיון/תשפ"ה</a:t>
            </a:fld>
            <a:endParaRPr lang="he-IL"/>
          </a:p>
        </p:txBody>
      </p:sp>
      <p:sp>
        <p:nvSpPr>
          <p:cNvPr id="4" name="מציין מיקום של כותרת תחתונה 3"/>
          <p:cNvSpPr>
            <a:spLocks noGrp="1"/>
          </p:cNvSpPr>
          <p:nvPr>
            <p:ph type="ftr" sz="quarter" idx="2"/>
          </p:nvPr>
        </p:nvSpPr>
        <p:spPr>
          <a:xfrm>
            <a:off x="5627215" y="6457194"/>
            <a:ext cx="4302600" cy="340485"/>
          </a:xfrm>
          <a:prstGeom prst="rect">
            <a:avLst/>
          </a:prstGeom>
        </p:spPr>
        <p:txBody>
          <a:bodyPr vert="horz" lIns="62958" tIns="31480" rIns="62958" bIns="31480" rtlCol="1" anchor="b"/>
          <a:lstStyle>
            <a:lvl1pPr algn="r">
              <a:defRPr sz="800"/>
            </a:lvl1pPr>
          </a:lstStyle>
          <a:p>
            <a:endParaRPr lang="he-IL"/>
          </a:p>
        </p:txBody>
      </p:sp>
      <p:sp>
        <p:nvSpPr>
          <p:cNvPr id="5" name="מציין מיקום של מספר שקופית 4"/>
          <p:cNvSpPr>
            <a:spLocks noGrp="1"/>
          </p:cNvSpPr>
          <p:nvPr>
            <p:ph type="sldNum" sz="quarter" idx="3"/>
          </p:nvPr>
        </p:nvSpPr>
        <p:spPr>
          <a:xfrm>
            <a:off x="1596" y="6457194"/>
            <a:ext cx="4304189" cy="340485"/>
          </a:xfrm>
          <a:prstGeom prst="rect">
            <a:avLst/>
          </a:prstGeom>
        </p:spPr>
        <p:txBody>
          <a:bodyPr vert="horz" lIns="62958" tIns="31480" rIns="62958" bIns="31480" rtlCol="1" anchor="b"/>
          <a:lstStyle>
            <a:lvl1pPr algn="l">
              <a:defRPr sz="800"/>
            </a:lvl1pPr>
          </a:lstStyle>
          <a:p>
            <a:fld id="{CD20865B-7780-4653-BADD-85B2AC58A8A7}" type="slidenum">
              <a:rPr lang="he-IL" smtClean="0"/>
              <a:t>‹#›</a:t>
            </a:fld>
            <a:endParaRPr lang="he-IL"/>
          </a:p>
        </p:txBody>
      </p:sp>
    </p:spTree>
    <p:extLst>
      <p:ext uri="{BB962C8B-B14F-4D97-AF65-F5344CB8AC3E}">
        <p14:creationId xmlns:p14="http://schemas.microsoft.com/office/powerpoint/2010/main" val="20949060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5626898" y="1"/>
            <a:ext cx="4302919" cy="339884"/>
          </a:xfrm>
          <a:prstGeom prst="rect">
            <a:avLst/>
          </a:prstGeom>
        </p:spPr>
        <p:txBody>
          <a:bodyPr vert="horz" lIns="95521" tIns="47761" rIns="95521" bIns="47761" rtlCol="1"/>
          <a:lstStyle>
            <a:lvl1pPr algn="r">
              <a:defRPr sz="1300"/>
            </a:lvl1pPr>
          </a:lstStyle>
          <a:p>
            <a:endParaRPr lang="he-IL"/>
          </a:p>
        </p:txBody>
      </p:sp>
      <p:sp>
        <p:nvSpPr>
          <p:cNvPr id="3" name="מציין מיקום של תאריך 2"/>
          <p:cNvSpPr>
            <a:spLocks noGrp="1"/>
          </p:cNvSpPr>
          <p:nvPr>
            <p:ph type="dt" idx="1"/>
          </p:nvPr>
        </p:nvSpPr>
        <p:spPr>
          <a:xfrm>
            <a:off x="2308" y="1"/>
            <a:ext cx="4302919" cy="339884"/>
          </a:xfrm>
          <a:prstGeom prst="rect">
            <a:avLst/>
          </a:prstGeom>
        </p:spPr>
        <p:txBody>
          <a:bodyPr vert="horz" lIns="95521" tIns="47761" rIns="95521" bIns="47761" rtlCol="1"/>
          <a:lstStyle>
            <a:lvl1pPr algn="l">
              <a:defRPr sz="1300"/>
            </a:lvl1pPr>
          </a:lstStyle>
          <a:p>
            <a:fld id="{F1DC1107-FA14-4DA1-AAC0-2F75DB68BB4B}" type="datetimeFigureOut">
              <a:rPr lang="he-IL" smtClean="0"/>
              <a:t>כ'/סיון/תשפ"ה</a:t>
            </a:fld>
            <a:endParaRPr lang="he-IL"/>
          </a:p>
        </p:txBody>
      </p:sp>
      <p:sp>
        <p:nvSpPr>
          <p:cNvPr id="4" name="מציין מיקום של תמונת שקופית 3"/>
          <p:cNvSpPr>
            <a:spLocks noGrp="1" noRot="1" noChangeAspect="1"/>
          </p:cNvSpPr>
          <p:nvPr>
            <p:ph type="sldImg" idx="2"/>
          </p:nvPr>
        </p:nvSpPr>
        <p:spPr>
          <a:xfrm>
            <a:off x="3267075" y="509588"/>
            <a:ext cx="3398838" cy="2549525"/>
          </a:xfrm>
          <a:prstGeom prst="rect">
            <a:avLst/>
          </a:prstGeom>
          <a:noFill/>
          <a:ln w="12700">
            <a:solidFill>
              <a:prstClr val="black"/>
            </a:solidFill>
          </a:ln>
        </p:spPr>
        <p:txBody>
          <a:bodyPr vert="horz" lIns="95521" tIns="47761" rIns="95521" bIns="47761" rtlCol="1" anchor="ctr"/>
          <a:lstStyle/>
          <a:p>
            <a:endParaRPr lang="he-IL"/>
          </a:p>
        </p:txBody>
      </p:sp>
      <p:sp>
        <p:nvSpPr>
          <p:cNvPr id="5" name="מציין מיקום של הערות 4"/>
          <p:cNvSpPr>
            <a:spLocks noGrp="1"/>
          </p:cNvSpPr>
          <p:nvPr>
            <p:ph type="body" sz="quarter" idx="3"/>
          </p:nvPr>
        </p:nvSpPr>
        <p:spPr>
          <a:xfrm>
            <a:off x="992982" y="3228900"/>
            <a:ext cx="7943850" cy="3058954"/>
          </a:xfrm>
          <a:prstGeom prst="rect">
            <a:avLst/>
          </a:prstGeom>
        </p:spPr>
        <p:txBody>
          <a:bodyPr vert="horz" lIns="95521" tIns="47761" rIns="95521" bIns="47761" rtlCol="1"/>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5626898" y="6456613"/>
            <a:ext cx="4302919" cy="339884"/>
          </a:xfrm>
          <a:prstGeom prst="rect">
            <a:avLst/>
          </a:prstGeom>
        </p:spPr>
        <p:txBody>
          <a:bodyPr vert="horz" lIns="95521" tIns="47761" rIns="95521" bIns="47761" rtlCol="1" anchor="b"/>
          <a:lstStyle>
            <a:lvl1pPr algn="r">
              <a:defRPr sz="1300"/>
            </a:lvl1pPr>
          </a:lstStyle>
          <a:p>
            <a:endParaRPr lang="he-IL"/>
          </a:p>
        </p:txBody>
      </p:sp>
      <p:sp>
        <p:nvSpPr>
          <p:cNvPr id="7" name="מציין מיקום של מספר שקופית 6"/>
          <p:cNvSpPr>
            <a:spLocks noGrp="1"/>
          </p:cNvSpPr>
          <p:nvPr>
            <p:ph type="sldNum" sz="quarter" idx="5"/>
          </p:nvPr>
        </p:nvSpPr>
        <p:spPr>
          <a:xfrm>
            <a:off x="2308" y="6456613"/>
            <a:ext cx="4302919" cy="339884"/>
          </a:xfrm>
          <a:prstGeom prst="rect">
            <a:avLst/>
          </a:prstGeom>
        </p:spPr>
        <p:txBody>
          <a:bodyPr vert="horz" lIns="95521" tIns="47761" rIns="95521" bIns="47761" rtlCol="1" anchor="b"/>
          <a:lstStyle>
            <a:lvl1pPr algn="l">
              <a:defRPr sz="1300"/>
            </a:lvl1pPr>
          </a:lstStyle>
          <a:p>
            <a:fld id="{1D00F1D9-CE5E-4A4A-8794-5A92978221E5}" type="slidenum">
              <a:rPr lang="he-IL" smtClean="0"/>
              <a:t>‹#›</a:t>
            </a:fld>
            <a:endParaRPr lang="he-IL"/>
          </a:p>
        </p:txBody>
      </p:sp>
    </p:spTree>
    <p:extLst>
      <p:ext uri="{BB962C8B-B14F-4D97-AF65-F5344CB8AC3E}">
        <p14:creationId xmlns:p14="http://schemas.microsoft.com/office/powerpoint/2010/main" val="61101651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1D00F1D9-CE5E-4A4A-8794-5A92978221E5}" type="slidenum">
              <a:rPr lang="he-IL" smtClean="0"/>
              <a:t>4</a:t>
            </a:fld>
            <a:endParaRPr lang="he-IL"/>
          </a:p>
        </p:txBody>
      </p:sp>
    </p:spTree>
    <p:extLst>
      <p:ext uri="{BB962C8B-B14F-4D97-AF65-F5344CB8AC3E}">
        <p14:creationId xmlns:p14="http://schemas.microsoft.com/office/powerpoint/2010/main" val="4150494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pPr defTabSz="629839">
              <a:defRPr/>
            </a:pPr>
            <a:fld id="{1D00F1D9-CE5E-4A4A-8794-5A92978221E5}" type="slidenum">
              <a:rPr lang="he-IL">
                <a:solidFill>
                  <a:prstClr val="black"/>
                </a:solidFill>
                <a:latin typeface="Calibri"/>
                <a:cs typeface="Arial" panose="020B0604020202020204" pitchFamily="34" charset="0"/>
              </a:rPr>
              <a:pPr defTabSz="629839">
                <a:defRPr/>
              </a:pPr>
              <a:t>7</a:t>
            </a:fld>
            <a:endParaRPr lang="he-IL">
              <a:solidFill>
                <a:prstClr val="black"/>
              </a:solidFill>
              <a:latin typeface="Calibri"/>
              <a:cs typeface="Arial" panose="020B0604020202020204" pitchFamily="34" charset="0"/>
            </a:endParaRPr>
          </a:p>
        </p:txBody>
      </p:sp>
    </p:spTree>
    <p:extLst>
      <p:ext uri="{BB962C8B-B14F-4D97-AF65-F5344CB8AC3E}">
        <p14:creationId xmlns:p14="http://schemas.microsoft.com/office/powerpoint/2010/main" val="2258538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962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4" name="מציין מיקום של מספר שקופית 3"/>
          <p:cNvSpPr>
            <a:spLocks noGrp="1"/>
          </p:cNvSpPr>
          <p:nvPr>
            <p:ph type="sldNum" sz="quarter" idx="12"/>
          </p:nvPr>
        </p:nvSpPr>
        <p:spPr>
          <a:xfrm>
            <a:off x="457200" y="6356350"/>
            <a:ext cx="2133600" cy="365125"/>
          </a:xfrm>
          <a:prstGeom prst="rect">
            <a:avLst/>
          </a:prstGeom>
        </p:spPr>
        <p:txBody>
          <a:bodyPr/>
          <a:lstStyle/>
          <a:p>
            <a:fld id="{01BEDC08-A267-4A21-8344-CD8326A03E94}" type="slidenum">
              <a:rPr lang="he-IL" smtClean="0"/>
              <a:t>‹#›</a:t>
            </a:fld>
            <a:endParaRPr lang="he-IL"/>
          </a:p>
        </p:txBody>
      </p:sp>
    </p:spTree>
    <p:extLst>
      <p:ext uri="{BB962C8B-B14F-4D97-AF65-F5344CB8AC3E}">
        <p14:creationId xmlns:p14="http://schemas.microsoft.com/office/powerpoint/2010/main" val="19902306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שקופית כותרת">
    <p:spTree>
      <p:nvGrpSpPr>
        <p:cNvPr id="1" name=""/>
        <p:cNvGrpSpPr/>
        <p:nvPr/>
      </p:nvGrpSpPr>
      <p:grpSpPr>
        <a:xfrm>
          <a:off x="0" y="0"/>
          <a:ext cx="0" cy="0"/>
          <a:chOff x="0" y="0"/>
          <a:chExt cx="0" cy="0"/>
        </a:xfrm>
      </p:grpSpPr>
      <p:sp>
        <p:nvSpPr>
          <p:cNvPr id="4" name="מציין מיקום של תאריך 3"/>
          <p:cNvSpPr>
            <a:spLocks noGrp="1"/>
          </p:cNvSpPr>
          <p:nvPr>
            <p:ph type="dt" sz="half" idx="10"/>
          </p:nvPr>
        </p:nvSpPr>
        <p:spPr/>
        <p:txBody>
          <a:bodyPr/>
          <a:lstStyle/>
          <a:p>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endParaRPr lang="he-IL" dirty="0"/>
          </a:p>
        </p:txBody>
      </p:sp>
    </p:spTree>
    <p:extLst>
      <p:ext uri="{BB962C8B-B14F-4D97-AF65-F5344CB8AC3E}">
        <p14:creationId xmlns:p14="http://schemas.microsoft.com/office/powerpoint/2010/main" val="2058099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שקופית כותרת">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27893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4" name="מציין מיקום של מספר שקופית 3"/>
          <p:cNvSpPr>
            <a:spLocks noGrp="1"/>
          </p:cNvSpPr>
          <p:nvPr>
            <p:ph type="sldNum" sz="quarter" idx="12"/>
          </p:nvPr>
        </p:nvSpPr>
        <p:spPr>
          <a:xfrm>
            <a:off x="457200" y="6356350"/>
            <a:ext cx="2133600" cy="365125"/>
          </a:xfrm>
          <a:prstGeom prst="rect">
            <a:avLst/>
          </a:prstGeom>
        </p:spPr>
        <p:txBody>
          <a:bodyPr/>
          <a:lstStyle/>
          <a:p>
            <a:fld id="{01BEDC08-A267-4A21-8344-CD8326A03E94}" type="slidenum">
              <a:rPr lang="he-IL" smtClean="0"/>
              <a:t>‹#›</a:t>
            </a:fld>
            <a:endParaRPr lang="he-IL"/>
          </a:p>
        </p:txBody>
      </p:sp>
    </p:spTree>
    <p:extLst>
      <p:ext uri="{BB962C8B-B14F-4D97-AF65-F5344CB8AC3E}">
        <p14:creationId xmlns:p14="http://schemas.microsoft.com/office/powerpoint/2010/main" val="197504515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7587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376930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שקופית כותרת">
    <p:spTree>
      <p:nvGrpSpPr>
        <p:cNvPr id="1" name=""/>
        <p:cNvGrpSpPr/>
        <p:nvPr/>
      </p:nvGrpSpPr>
      <p:grpSpPr>
        <a:xfrm>
          <a:off x="0" y="0"/>
          <a:ext cx="0" cy="0"/>
          <a:chOff x="0" y="0"/>
          <a:chExt cx="0" cy="0"/>
        </a:xfrm>
      </p:grpSpPr>
      <p:sp>
        <p:nvSpPr>
          <p:cNvPr id="4" name="מציין מיקום של תאריך 3"/>
          <p:cNvSpPr>
            <a:spLocks noGrp="1"/>
          </p:cNvSpPr>
          <p:nvPr>
            <p:ph type="dt" sz="half" idx="10"/>
          </p:nvPr>
        </p:nvSpPr>
        <p:spPr/>
        <p:txBody>
          <a:bodyPr/>
          <a:lstStyle/>
          <a:p>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endParaRPr lang="he-IL" dirty="0"/>
          </a:p>
        </p:txBody>
      </p:sp>
    </p:spTree>
    <p:extLst>
      <p:ext uri="{BB962C8B-B14F-4D97-AF65-F5344CB8AC3E}">
        <p14:creationId xmlns:p14="http://schemas.microsoft.com/office/powerpoint/2010/main" val="2507913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כותרת ותוכן">
    <p:spTree>
      <p:nvGrpSpPr>
        <p:cNvPr id="1" name=""/>
        <p:cNvGrpSpPr/>
        <p:nvPr/>
      </p:nvGrpSpPr>
      <p:grpSpPr>
        <a:xfrm>
          <a:off x="0" y="0"/>
          <a:ext cx="0" cy="0"/>
          <a:chOff x="0" y="0"/>
          <a:chExt cx="0" cy="0"/>
        </a:xfrm>
      </p:grpSpPr>
      <p:sp>
        <p:nvSpPr>
          <p:cNvPr id="3" name="מציין מיקום תוכן 2"/>
          <p:cNvSpPr>
            <a:spLocks noGrp="1"/>
          </p:cNvSpPr>
          <p:nvPr>
            <p:ph idx="1"/>
          </p:nvPr>
        </p:nvSpPr>
        <p:spPr/>
        <p:txBody>
          <a:bodyPr/>
          <a:lstStyle>
            <a:lvl1pPr marL="0" indent="0">
              <a:buNone/>
              <a:defRPr/>
            </a:lvl1pPr>
          </a:lstStyle>
          <a:p>
            <a:pPr lvl="0"/>
            <a:endParaRPr lang="he-IL" dirty="0"/>
          </a:p>
        </p:txBody>
      </p:sp>
      <p:sp>
        <p:nvSpPr>
          <p:cNvPr id="4" name="מציין מיקום של תאריך 3"/>
          <p:cNvSpPr>
            <a:spLocks noGrp="1"/>
          </p:cNvSpPr>
          <p:nvPr>
            <p:ph type="dt" sz="half" idx="10"/>
          </p:nvPr>
        </p:nvSpPr>
        <p:spPr/>
        <p:txBody>
          <a:bodyPr/>
          <a:lstStyle/>
          <a:p>
            <a:endParaRPr lang="he-IL" dirty="0"/>
          </a:p>
        </p:txBody>
      </p:sp>
      <p:sp>
        <p:nvSpPr>
          <p:cNvPr id="5" name="מציין מיקום של כותרת תחתונה 4"/>
          <p:cNvSpPr>
            <a:spLocks noGrp="1"/>
          </p:cNvSpPr>
          <p:nvPr>
            <p:ph type="ftr" sz="quarter" idx="11"/>
          </p:nvPr>
        </p:nvSpPr>
        <p:spPr/>
        <p:txBody>
          <a:bodyPr/>
          <a:lstStyle/>
          <a:p>
            <a:endParaRPr lang="he-IL" dirty="0"/>
          </a:p>
        </p:txBody>
      </p:sp>
      <p:sp>
        <p:nvSpPr>
          <p:cNvPr id="6" name="מציין מיקום של מספר שקופית 5"/>
          <p:cNvSpPr>
            <a:spLocks noGrp="1"/>
          </p:cNvSpPr>
          <p:nvPr>
            <p:ph type="sldNum" sz="quarter" idx="12"/>
          </p:nvPr>
        </p:nvSpPr>
        <p:spPr/>
        <p:txBody>
          <a:bodyPr/>
          <a:lstStyle/>
          <a:p>
            <a:fld id="{01BEDC08-A267-4A21-8344-CD8326A03E94}" type="slidenum">
              <a:rPr lang="he-IL" smtClean="0"/>
              <a:t>‹#›</a:t>
            </a:fld>
            <a:endParaRPr lang="he-IL"/>
          </a:p>
        </p:txBody>
      </p:sp>
    </p:spTree>
    <p:extLst>
      <p:ext uri="{BB962C8B-B14F-4D97-AF65-F5344CB8AC3E}">
        <p14:creationId xmlns:p14="http://schemas.microsoft.com/office/powerpoint/2010/main" val="2307748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שקופית כותרת">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901429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1.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a:xfrm>
            <a:off x="4244526" y="6652164"/>
            <a:ext cx="648072" cy="246221"/>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77C5A36C-0D65-4FA9-8A3E-2C216C99502A}" type="slidenum">
              <a:rPr kumimoji="0" lang="he-IL" sz="1000" b="0" i="0" u="none" strike="noStrike" kern="1200" cap="none" spc="0" normalizeH="0" baseline="0" noProof="0" smtClean="0">
                <a:ln>
                  <a:noFill/>
                </a:ln>
                <a:solidFill>
                  <a:prstClr val="black"/>
                </a:solidFill>
                <a:effectLst/>
                <a:uLnTx/>
                <a:uFillTx/>
                <a:latin typeface="Blender" panose="02020003050405020304" pitchFamily="18" charset="-79"/>
                <a:ea typeface="+mn-ea"/>
                <a:cs typeface="Blender" panose="02020003050405020304" pitchFamily="18" charset="-79"/>
              </a:rPr>
              <a:pPr marL="0" marR="0" lvl="0" indent="0" algn="ctr" defTabSz="914400" rtl="1" eaLnBrk="1" fontAlgn="auto" latinLnBrk="0" hangingPunct="1">
                <a:lnSpc>
                  <a:spcPct val="100000"/>
                </a:lnSpc>
                <a:spcBef>
                  <a:spcPts val="0"/>
                </a:spcBef>
                <a:spcAft>
                  <a:spcPts val="0"/>
                </a:spcAft>
                <a:buClrTx/>
                <a:buSzTx/>
                <a:buFontTx/>
                <a:buNone/>
                <a:tabLst/>
                <a:defRPr/>
              </a:pPr>
              <a:t>‹#›</a:t>
            </a:fld>
            <a:endParaRPr kumimoji="0" lang="he-IL" sz="10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pic>
        <p:nvPicPr>
          <p:cNvPr id="11" name="Picture 2" descr="C:\Users\x6562812\Desktop\לוגו עירייה.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1959" y="6169275"/>
            <a:ext cx="1051656" cy="6611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8190307" y="6635502"/>
            <a:ext cx="906017" cy="230832"/>
          </a:xfrm>
          <a:prstGeom prst="rect">
            <a:avLst/>
          </a:prstGeom>
          <a:noFill/>
        </p:spPr>
        <p:txBody>
          <a:bodyPr wrap="none" rtlCol="1">
            <a:spAutoFit/>
          </a:bodyPr>
          <a:lstStyle/>
          <a:p>
            <a:r>
              <a:rPr lang="he-IL" sz="900" dirty="0" smtClean="0">
                <a:solidFill>
                  <a:schemeClr val="accent5">
                    <a:lumMod val="75000"/>
                  </a:schemeClr>
                </a:solidFill>
                <a:latin typeface="Blender" panose="02020003050405020304" pitchFamily="18" charset="-79"/>
                <a:cs typeface="Blender" panose="02020003050405020304" pitchFamily="18" charset="-79"/>
              </a:rPr>
              <a:t>אגף מבני ציבור</a:t>
            </a:r>
            <a:endParaRPr lang="he-IL" sz="900" dirty="0">
              <a:solidFill>
                <a:schemeClr val="accent5">
                  <a:lumMod val="75000"/>
                </a:schemeClr>
              </a:solidFill>
              <a:latin typeface="Blender" panose="02020003050405020304" pitchFamily="18" charset="-79"/>
              <a:cs typeface="Blender" panose="02020003050405020304" pitchFamily="18" charset="-79"/>
            </a:endParaRPr>
          </a:p>
        </p:txBody>
      </p:sp>
      <p:sp>
        <p:nvSpPr>
          <p:cNvPr id="12" name="מלבן 11"/>
          <p:cNvSpPr/>
          <p:nvPr userDrawn="1"/>
        </p:nvSpPr>
        <p:spPr>
          <a:xfrm>
            <a:off x="1096958" y="6584333"/>
            <a:ext cx="7920000" cy="8502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accent5">
                  <a:lumMod val="20000"/>
                  <a:lumOff val="80000"/>
                </a:schemeClr>
              </a:solidFill>
            </a:endParaRPr>
          </a:p>
        </p:txBody>
      </p:sp>
      <p:sp>
        <p:nvSpPr>
          <p:cNvPr id="13" name="TextBox 12"/>
          <p:cNvSpPr txBox="1"/>
          <p:nvPr userDrawn="1"/>
        </p:nvSpPr>
        <p:spPr>
          <a:xfrm>
            <a:off x="7956375" y="6369810"/>
            <a:ext cx="1224137" cy="230832"/>
          </a:xfrm>
          <a:prstGeom prst="rect">
            <a:avLst/>
          </a:prstGeom>
          <a:noFill/>
        </p:spPr>
        <p:txBody>
          <a:bodyPr wrap="square" rtlCol="1">
            <a:spAutoFit/>
          </a:bodyPr>
          <a:lstStyle/>
          <a:p>
            <a:pPr algn="ctr"/>
            <a:r>
              <a:rPr lang="he-IL" sz="900" dirty="0" smtClean="0">
                <a:solidFill>
                  <a:schemeClr val="tx2"/>
                </a:solidFill>
                <a:latin typeface="Blender" panose="02020003050405020304" pitchFamily="18" charset="-79"/>
                <a:cs typeface="Blender" panose="02020003050405020304" pitchFamily="18" charset="-79"/>
              </a:rPr>
              <a:t>מנהל</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בינוי</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ותשתית</a:t>
            </a:r>
            <a:endParaRPr lang="he-IL" sz="900" dirty="0">
              <a:solidFill>
                <a:schemeClr val="tx2"/>
              </a:solidFill>
              <a:latin typeface="Blender" panose="02020003050405020304" pitchFamily="18" charset="-79"/>
              <a:cs typeface="Blender" panose="02020003050405020304" pitchFamily="18" charset="-79"/>
            </a:endParaRPr>
          </a:p>
        </p:txBody>
      </p:sp>
    </p:spTree>
    <p:extLst>
      <p:ext uri="{BB962C8B-B14F-4D97-AF65-F5344CB8AC3E}">
        <p14:creationId xmlns:p14="http://schemas.microsoft.com/office/powerpoint/2010/main" val="1443611916"/>
      </p:ext>
    </p:extLst>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dirty="0" smtClean="0"/>
              <a:t>לחץ כדי לערוך סגנון כותרת של תבנית בסיס</a:t>
            </a:r>
            <a:endParaRPr lang="he-IL" dirty="0"/>
          </a:p>
        </p:txBody>
      </p:sp>
      <p:sp>
        <p:nvSpPr>
          <p:cNvPr id="7" name="TextBox 6"/>
          <p:cNvSpPr txBox="1"/>
          <p:nvPr userDrawn="1"/>
        </p:nvSpPr>
        <p:spPr>
          <a:xfrm>
            <a:off x="4244526" y="6652164"/>
            <a:ext cx="648072" cy="246221"/>
          </a:xfrm>
          <a:prstGeom prst="rect">
            <a:avLst/>
          </a:prstGeom>
          <a:noFill/>
        </p:spPr>
        <p:txBody>
          <a:bodyPr wrap="square" rtlCol="1">
            <a:spAutoFit/>
          </a:bodyPr>
          <a:lstStyle/>
          <a:p>
            <a:pPr algn="ctr"/>
            <a:fld id="{77C5A36C-0D65-4FA9-8A3E-2C216C99502A}" type="slidenum">
              <a:rPr lang="he-IL" sz="1000" smtClean="0">
                <a:latin typeface="Blender" panose="02020003050405020304" pitchFamily="18" charset="-79"/>
                <a:cs typeface="Blender" panose="02020003050405020304" pitchFamily="18" charset="-79"/>
              </a:rPr>
              <a:pPr algn="ctr"/>
              <a:t>‹#›</a:t>
            </a:fld>
            <a:endParaRPr lang="he-IL" sz="1000" dirty="0">
              <a:latin typeface="Blender" panose="02020003050405020304" pitchFamily="18" charset="-79"/>
              <a:cs typeface="Blender" panose="02020003050405020304" pitchFamily="18" charset="-79"/>
            </a:endParaRPr>
          </a:p>
        </p:txBody>
      </p:sp>
      <p:pic>
        <p:nvPicPr>
          <p:cNvPr id="11" name="Picture 2" descr="C:\Users\x6562812\Desktop\לוגו עירייה.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1959" y="6169275"/>
            <a:ext cx="1051656" cy="66111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8190307" y="6635502"/>
            <a:ext cx="906017" cy="230832"/>
          </a:xfrm>
          <a:prstGeom prst="rect">
            <a:avLst/>
          </a:prstGeom>
          <a:noFill/>
        </p:spPr>
        <p:txBody>
          <a:bodyPr wrap="none" rtlCol="1">
            <a:spAutoFit/>
          </a:bodyPr>
          <a:lstStyle/>
          <a:p>
            <a:r>
              <a:rPr lang="he-IL" sz="900" dirty="0" smtClean="0">
                <a:solidFill>
                  <a:schemeClr val="accent5">
                    <a:lumMod val="75000"/>
                  </a:schemeClr>
                </a:solidFill>
                <a:latin typeface="Blender" panose="02020003050405020304" pitchFamily="18" charset="-79"/>
                <a:cs typeface="Blender" panose="02020003050405020304" pitchFamily="18" charset="-79"/>
              </a:rPr>
              <a:t>אגף מבני ציבור</a:t>
            </a:r>
            <a:endParaRPr lang="he-IL" sz="900" dirty="0">
              <a:solidFill>
                <a:schemeClr val="accent5">
                  <a:lumMod val="75000"/>
                </a:schemeClr>
              </a:solidFill>
              <a:latin typeface="Blender" panose="02020003050405020304" pitchFamily="18" charset="-79"/>
              <a:cs typeface="Blender" panose="02020003050405020304" pitchFamily="18" charset="-79"/>
            </a:endParaRPr>
          </a:p>
        </p:txBody>
      </p:sp>
      <p:sp>
        <p:nvSpPr>
          <p:cNvPr id="13" name="מלבן 12"/>
          <p:cNvSpPr/>
          <p:nvPr userDrawn="1"/>
        </p:nvSpPr>
        <p:spPr>
          <a:xfrm>
            <a:off x="1096958" y="6584333"/>
            <a:ext cx="7920000" cy="8502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accent5">
                  <a:lumMod val="20000"/>
                  <a:lumOff val="80000"/>
                </a:schemeClr>
              </a:solidFill>
            </a:endParaRPr>
          </a:p>
        </p:txBody>
      </p:sp>
      <p:sp>
        <p:nvSpPr>
          <p:cNvPr id="14" name="TextBox 13"/>
          <p:cNvSpPr txBox="1"/>
          <p:nvPr userDrawn="1"/>
        </p:nvSpPr>
        <p:spPr>
          <a:xfrm>
            <a:off x="7956375" y="6369810"/>
            <a:ext cx="1224137" cy="230832"/>
          </a:xfrm>
          <a:prstGeom prst="rect">
            <a:avLst/>
          </a:prstGeom>
          <a:noFill/>
        </p:spPr>
        <p:txBody>
          <a:bodyPr wrap="square" rtlCol="1">
            <a:spAutoFit/>
          </a:bodyPr>
          <a:lstStyle/>
          <a:p>
            <a:pPr algn="ctr"/>
            <a:r>
              <a:rPr lang="he-IL" sz="900" dirty="0" smtClean="0">
                <a:solidFill>
                  <a:schemeClr val="tx2"/>
                </a:solidFill>
                <a:latin typeface="Blender" panose="02020003050405020304" pitchFamily="18" charset="-79"/>
                <a:cs typeface="Blender" panose="02020003050405020304" pitchFamily="18" charset="-79"/>
              </a:rPr>
              <a:t>מנהל</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בינוי</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ותשתית</a:t>
            </a:r>
            <a:endParaRPr lang="he-IL" sz="900" dirty="0">
              <a:solidFill>
                <a:schemeClr val="tx2"/>
              </a:solidFill>
              <a:latin typeface="Blender" panose="02020003050405020304" pitchFamily="18" charset="-79"/>
              <a:cs typeface="Blender" panose="02020003050405020304" pitchFamily="18" charset="-79"/>
            </a:endParaRPr>
          </a:p>
        </p:txBody>
      </p:sp>
    </p:spTree>
    <p:extLst>
      <p:ext uri="{BB962C8B-B14F-4D97-AF65-F5344CB8AC3E}">
        <p14:creationId xmlns:p14="http://schemas.microsoft.com/office/powerpoint/2010/main" val="3895831414"/>
      </p:ext>
    </p:extLst>
  </p:cSld>
  <p:clrMap bg1="lt1" tx1="dk1" bg2="lt2" tx2="dk2" accent1="accent1" accent2="accent2" accent3="accent3" accent4="accent4" accent5="accent5" accent6="accent6" hlink="hlink" folHlink="folHlink"/>
  <p:sldLayoutIdLst>
    <p:sldLayoutId id="2147483665" r:id="rId1"/>
    <p:sldLayoutId id="2147483666" r:id="rId2"/>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a:xfrm>
            <a:off x="4244526" y="6652164"/>
            <a:ext cx="648072" cy="246221"/>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77C5A36C-0D65-4FA9-8A3E-2C216C99502A}" type="slidenum">
              <a:rPr kumimoji="0" lang="he-IL" sz="1000" b="0" i="0" u="none" strike="noStrike" kern="1200" cap="none" spc="0" normalizeH="0" baseline="0" noProof="0" smtClean="0">
                <a:ln>
                  <a:noFill/>
                </a:ln>
                <a:solidFill>
                  <a:prstClr val="black"/>
                </a:solidFill>
                <a:effectLst/>
                <a:uLnTx/>
                <a:uFillTx/>
                <a:latin typeface="Blender" panose="02020003050405020304" pitchFamily="18" charset="-79"/>
                <a:ea typeface="+mn-ea"/>
                <a:cs typeface="Blender" panose="02020003050405020304" pitchFamily="18" charset="-79"/>
              </a:rPr>
              <a:pPr marL="0" marR="0" lvl="0" indent="0" algn="ctr" defTabSz="914400" rtl="1" eaLnBrk="1" fontAlgn="auto" latinLnBrk="0" hangingPunct="1">
                <a:lnSpc>
                  <a:spcPct val="100000"/>
                </a:lnSpc>
                <a:spcBef>
                  <a:spcPts val="0"/>
                </a:spcBef>
                <a:spcAft>
                  <a:spcPts val="0"/>
                </a:spcAft>
                <a:buClrTx/>
                <a:buSzTx/>
                <a:buFontTx/>
                <a:buNone/>
                <a:tabLst/>
                <a:defRPr/>
              </a:pPr>
              <a:t>‹#›</a:t>
            </a:fld>
            <a:endParaRPr kumimoji="0" lang="he-IL" sz="10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pic>
        <p:nvPicPr>
          <p:cNvPr id="11" name="Picture 2" descr="C:\Users\x6562812\Desktop\לוגו עירייה.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302" y="6180436"/>
            <a:ext cx="1051656" cy="6611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8190307" y="6635502"/>
            <a:ext cx="906017" cy="230832"/>
          </a:xfrm>
          <a:prstGeom prst="rect">
            <a:avLst/>
          </a:prstGeom>
          <a:noFill/>
        </p:spPr>
        <p:txBody>
          <a:bodyPr wrap="none" rtlCol="1">
            <a:spAutoFit/>
          </a:bodyPr>
          <a:lstStyle/>
          <a:p>
            <a:r>
              <a:rPr lang="he-IL" sz="900" dirty="0" smtClean="0">
                <a:solidFill>
                  <a:schemeClr val="accent5">
                    <a:lumMod val="75000"/>
                  </a:schemeClr>
                </a:solidFill>
                <a:latin typeface="Blender" panose="02020003050405020304" pitchFamily="18" charset="-79"/>
                <a:cs typeface="Blender" panose="02020003050405020304" pitchFamily="18" charset="-79"/>
              </a:rPr>
              <a:t>אגף מבני ציבור</a:t>
            </a:r>
            <a:endParaRPr lang="he-IL" sz="900" dirty="0">
              <a:solidFill>
                <a:schemeClr val="accent5">
                  <a:lumMod val="75000"/>
                </a:schemeClr>
              </a:solidFill>
              <a:latin typeface="Blender" panose="02020003050405020304" pitchFamily="18" charset="-79"/>
              <a:cs typeface="Blender" panose="02020003050405020304" pitchFamily="18" charset="-79"/>
            </a:endParaRPr>
          </a:p>
        </p:txBody>
      </p:sp>
      <p:sp>
        <p:nvSpPr>
          <p:cNvPr id="12" name="מלבן 11"/>
          <p:cNvSpPr/>
          <p:nvPr userDrawn="1"/>
        </p:nvSpPr>
        <p:spPr>
          <a:xfrm>
            <a:off x="1096958" y="6584333"/>
            <a:ext cx="7920000" cy="8502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accent5">
                  <a:lumMod val="20000"/>
                  <a:lumOff val="80000"/>
                </a:schemeClr>
              </a:solidFill>
            </a:endParaRPr>
          </a:p>
        </p:txBody>
      </p:sp>
      <p:sp>
        <p:nvSpPr>
          <p:cNvPr id="13" name="TextBox 12"/>
          <p:cNvSpPr txBox="1"/>
          <p:nvPr userDrawn="1"/>
        </p:nvSpPr>
        <p:spPr>
          <a:xfrm>
            <a:off x="7956375" y="6369810"/>
            <a:ext cx="1224137" cy="230832"/>
          </a:xfrm>
          <a:prstGeom prst="rect">
            <a:avLst/>
          </a:prstGeom>
          <a:noFill/>
        </p:spPr>
        <p:txBody>
          <a:bodyPr wrap="square" rtlCol="1">
            <a:spAutoFit/>
          </a:bodyPr>
          <a:lstStyle/>
          <a:p>
            <a:pPr algn="ctr"/>
            <a:r>
              <a:rPr lang="he-IL" sz="900" dirty="0" smtClean="0">
                <a:solidFill>
                  <a:schemeClr val="tx2"/>
                </a:solidFill>
                <a:latin typeface="Blender" panose="02020003050405020304" pitchFamily="18" charset="-79"/>
                <a:cs typeface="Blender" panose="02020003050405020304" pitchFamily="18" charset="-79"/>
              </a:rPr>
              <a:t>מנהל</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בינוי</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ותשתית</a:t>
            </a:r>
            <a:endParaRPr lang="he-IL" sz="900" dirty="0">
              <a:solidFill>
                <a:schemeClr val="tx2"/>
              </a:solidFill>
              <a:latin typeface="Blender" panose="02020003050405020304" pitchFamily="18" charset="-79"/>
              <a:cs typeface="Blender" panose="02020003050405020304" pitchFamily="18" charset="-79"/>
            </a:endParaRPr>
          </a:p>
        </p:txBody>
      </p:sp>
    </p:spTree>
    <p:extLst>
      <p:ext uri="{BB962C8B-B14F-4D97-AF65-F5344CB8AC3E}">
        <p14:creationId xmlns:p14="http://schemas.microsoft.com/office/powerpoint/2010/main" val="3950806524"/>
      </p:ext>
    </p:extLst>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a:xfrm>
            <a:off x="4244526" y="6652164"/>
            <a:ext cx="648072" cy="246221"/>
          </a:xfrm>
          <a:prstGeom prst="rect">
            <a:avLst/>
          </a:prstGeom>
          <a:noFill/>
        </p:spPr>
        <p:txBody>
          <a:bodyPr wrap="square" rtlCol="1">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fld id="{77C5A36C-0D65-4FA9-8A3E-2C216C99502A}" type="slidenum">
              <a:rPr kumimoji="0" lang="he-IL" sz="1000" b="0" i="0" u="none" strike="noStrike" kern="1200" cap="none" spc="0" normalizeH="0" baseline="0" noProof="0" smtClean="0">
                <a:ln>
                  <a:noFill/>
                </a:ln>
                <a:solidFill>
                  <a:prstClr val="black"/>
                </a:solidFill>
                <a:effectLst/>
                <a:uLnTx/>
                <a:uFillTx/>
                <a:latin typeface="Blender" panose="02020003050405020304" pitchFamily="18" charset="-79"/>
                <a:ea typeface="+mn-ea"/>
                <a:cs typeface="Blender" panose="02020003050405020304" pitchFamily="18" charset="-79"/>
              </a:rPr>
              <a:pPr marL="0" marR="0" lvl="0" indent="0" algn="ctr" defTabSz="914400" rtl="1" eaLnBrk="1" fontAlgn="auto" latinLnBrk="0" hangingPunct="1">
                <a:lnSpc>
                  <a:spcPct val="100000"/>
                </a:lnSpc>
                <a:spcBef>
                  <a:spcPts val="0"/>
                </a:spcBef>
                <a:spcAft>
                  <a:spcPts val="0"/>
                </a:spcAft>
                <a:buClrTx/>
                <a:buSzTx/>
                <a:buFontTx/>
                <a:buNone/>
                <a:tabLst/>
                <a:defRPr/>
              </a:pPr>
              <a:t>‹#›</a:t>
            </a:fld>
            <a:endParaRPr kumimoji="0" lang="he-IL" sz="10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pic>
        <p:nvPicPr>
          <p:cNvPr id="11" name="Picture 2" descr="C:\Users\x6562812\Desktop\לוגו עירייה.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1959" y="6169275"/>
            <a:ext cx="1051656" cy="6611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8190307" y="6635502"/>
            <a:ext cx="906017" cy="230832"/>
          </a:xfrm>
          <a:prstGeom prst="rect">
            <a:avLst/>
          </a:prstGeom>
          <a:noFill/>
        </p:spPr>
        <p:txBody>
          <a:bodyPr wrap="none" rtlCol="1">
            <a:spAutoFit/>
          </a:bodyPr>
          <a:lstStyle/>
          <a:p>
            <a:r>
              <a:rPr lang="he-IL" sz="900" dirty="0" smtClean="0">
                <a:solidFill>
                  <a:schemeClr val="accent5">
                    <a:lumMod val="75000"/>
                  </a:schemeClr>
                </a:solidFill>
                <a:latin typeface="Blender" panose="02020003050405020304" pitchFamily="18" charset="-79"/>
                <a:cs typeface="Blender" panose="02020003050405020304" pitchFamily="18" charset="-79"/>
              </a:rPr>
              <a:t>אגף מבני ציבור</a:t>
            </a:r>
            <a:endParaRPr lang="he-IL" sz="900" dirty="0">
              <a:solidFill>
                <a:schemeClr val="accent5">
                  <a:lumMod val="75000"/>
                </a:schemeClr>
              </a:solidFill>
              <a:latin typeface="Blender" panose="02020003050405020304" pitchFamily="18" charset="-79"/>
              <a:cs typeface="Blender" panose="02020003050405020304" pitchFamily="18" charset="-79"/>
            </a:endParaRPr>
          </a:p>
        </p:txBody>
      </p:sp>
      <p:sp>
        <p:nvSpPr>
          <p:cNvPr id="12" name="מלבן 11"/>
          <p:cNvSpPr/>
          <p:nvPr userDrawn="1"/>
        </p:nvSpPr>
        <p:spPr>
          <a:xfrm>
            <a:off x="1096958" y="6584333"/>
            <a:ext cx="7920000" cy="8502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accent5">
                  <a:lumMod val="20000"/>
                  <a:lumOff val="80000"/>
                </a:schemeClr>
              </a:solidFill>
            </a:endParaRPr>
          </a:p>
        </p:txBody>
      </p:sp>
      <p:sp>
        <p:nvSpPr>
          <p:cNvPr id="13" name="TextBox 12"/>
          <p:cNvSpPr txBox="1"/>
          <p:nvPr userDrawn="1"/>
        </p:nvSpPr>
        <p:spPr>
          <a:xfrm>
            <a:off x="7956375" y="6369810"/>
            <a:ext cx="1224137" cy="230832"/>
          </a:xfrm>
          <a:prstGeom prst="rect">
            <a:avLst/>
          </a:prstGeom>
          <a:noFill/>
        </p:spPr>
        <p:txBody>
          <a:bodyPr wrap="square" rtlCol="1">
            <a:spAutoFit/>
          </a:bodyPr>
          <a:lstStyle/>
          <a:p>
            <a:pPr algn="ctr"/>
            <a:r>
              <a:rPr lang="he-IL" sz="900" dirty="0" smtClean="0">
                <a:solidFill>
                  <a:schemeClr val="tx2"/>
                </a:solidFill>
                <a:latin typeface="Blender" panose="02020003050405020304" pitchFamily="18" charset="-79"/>
                <a:cs typeface="Blender" panose="02020003050405020304" pitchFamily="18" charset="-79"/>
              </a:rPr>
              <a:t>מנהל</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בינוי</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ותשתית</a:t>
            </a:r>
            <a:endParaRPr lang="he-IL" sz="900" dirty="0">
              <a:solidFill>
                <a:schemeClr val="tx2"/>
              </a:solidFill>
              <a:latin typeface="Blender" panose="02020003050405020304" pitchFamily="18" charset="-79"/>
              <a:cs typeface="Blender" panose="02020003050405020304" pitchFamily="18" charset="-79"/>
            </a:endParaRPr>
          </a:p>
        </p:txBody>
      </p:sp>
    </p:spTree>
    <p:extLst>
      <p:ext uri="{BB962C8B-B14F-4D97-AF65-F5344CB8AC3E}">
        <p14:creationId xmlns:p14="http://schemas.microsoft.com/office/powerpoint/2010/main" val="188030552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dirty="0" smtClean="0"/>
              <a:t>לחץ כדי לערוך סגנון כותרת של תבנית בסיס</a:t>
            </a:r>
            <a:endParaRPr lang="he-IL" dirty="0"/>
          </a:p>
        </p:txBody>
      </p:sp>
      <p:sp>
        <p:nvSpPr>
          <p:cNvPr id="7" name="TextBox 6"/>
          <p:cNvSpPr txBox="1"/>
          <p:nvPr userDrawn="1"/>
        </p:nvSpPr>
        <p:spPr>
          <a:xfrm>
            <a:off x="4244526" y="6652164"/>
            <a:ext cx="648072" cy="246221"/>
          </a:xfrm>
          <a:prstGeom prst="rect">
            <a:avLst/>
          </a:prstGeom>
          <a:noFill/>
        </p:spPr>
        <p:txBody>
          <a:bodyPr wrap="square" rtlCol="1">
            <a:spAutoFit/>
          </a:bodyPr>
          <a:lstStyle/>
          <a:p>
            <a:pPr algn="ctr"/>
            <a:fld id="{77C5A36C-0D65-4FA9-8A3E-2C216C99502A}" type="slidenum">
              <a:rPr lang="he-IL" sz="1000" smtClean="0">
                <a:latin typeface="Blender" panose="02020003050405020304" pitchFamily="18" charset="-79"/>
                <a:cs typeface="Blender" panose="02020003050405020304" pitchFamily="18" charset="-79"/>
              </a:rPr>
              <a:pPr algn="ctr"/>
              <a:t>‹#›</a:t>
            </a:fld>
            <a:endParaRPr lang="he-IL" sz="1000" dirty="0">
              <a:latin typeface="Blender" panose="02020003050405020304" pitchFamily="18" charset="-79"/>
              <a:cs typeface="Blender" panose="02020003050405020304" pitchFamily="18" charset="-79"/>
            </a:endParaRPr>
          </a:p>
        </p:txBody>
      </p:sp>
      <p:sp>
        <p:nvSpPr>
          <p:cNvPr id="26" name="TextBox 25"/>
          <p:cNvSpPr txBox="1"/>
          <p:nvPr userDrawn="1"/>
        </p:nvSpPr>
        <p:spPr>
          <a:xfrm>
            <a:off x="8190307" y="6635502"/>
            <a:ext cx="906017" cy="230832"/>
          </a:xfrm>
          <a:prstGeom prst="rect">
            <a:avLst/>
          </a:prstGeom>
          <a:noFill/>
        </p:spPr>
        <p:txBody>
          <a:bodyPr wrap="none" rtlCol="1">
            <a:spAutoFit/>
          </a:bodyPr>
          <a:lstStyle/>
          <a:p>
            <a:r>
              <a:rPr lang="he-IL" sz="900" dirty="0" smtClean="0">
                <a:solidFill>
                  <a:schemeClr val="accent5">
                    <a:lumMod val="75000"/>
                  </a:schemeClr>
                </a:solidFill>
                <a:latin typeface="Blender" panose="02020003050405020304" pitchFamily="18" charset="-79"/>
                <a:cs typeface="Blender" panose="02020003050405020304" pitchFamily="18" charset="-79"/>
              </a:rPr>
              <a:t>אגף מבני ציבור</a:t>
            </a:r>
            <a:endParaRPr lang="he-IL" sz="900" dirty="0">
              <a:solidFill>
                <a:schemeClr val="accent5">
                  <a:lumMod val="75000"/>
                </a:schemeClr>
              </a:solidFill>
              <a:latin typeface="Blender" panose="02020003050405020304" pitchFamily="18" charset="-79"/>
              <a:cs typeface="Blender" panose="02020003050405020304" pitchFamily="18" charset="-79"/>
            </a:endParaRPr>
          </a:p>
        </p:txBody>
      </p:sp>
      <p:sp>
        <p:nvSpPr>
          <p:cNvPr id="25" name="מלבן 24"/>
          <p:cNvSpPr/>
          <p:nvPr userDrawn="1"/>
        </p:nvSpPr>
        <p:spPr>
          <a:xfrm>
            <a:off x="1096958" y="6584333"/>
            <a:ext cx="7920000" cy="8502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accent5">
                  <a:lumMod val="20000"/>
                  <a:lumOff val="80000"/>
                </a:schemeClr>
              </a:solidFill>
            </a:endParaRPr>
          </a:p>
        </p:txBody>
      </p:sp>
      <p:pic>
        <p:nvPicPr>
          <p:cNvPr id="11" name="Picture 2" descr="C:\Users\x6562812\Desktop\לוגו עירייה.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91959" y="6169275"/>
            <a:ext cx="1051656" cy="661111"/>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7956375" y="6369810"/>
            <a:ext cx="1224137" cy="230832"/>
          </a:xfrm>
          <a:prstGeom prst="rect">
            <a:avLst/>
          </a:prstGeom>
          <a:noFill/>
        </p:spPr>
        <p:txBody>
          <a:bodyPr wrap="square" rtlCol="1">
            <a:spAutoFit/>
          </a:bodyPr>
          <a:lstStyle/>
          <a:p>
            <a:pPr algn="ctr"/>
            <a:r>
              <a:rPr lang="he-IL" sz="900" dirty="0" smtClean="0">
                <a:solidFill>
                  <a:schemeClr val="tx2"/>
                </a:solidFill>
                <a:latin typeface="Blender" panose="02020003050405020304" pitchFamily="18" charset="-79"/>
                <a:cs typeface="Blender" panose="02020003050405020304" pitchFamily="18" charset="-79"/>
              </a:rPr>
              <a:t>מנהל</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בינוי</a:t>
            </a:r>
            <a:r>
              <a:rPr lang="he-IL" sz="900" baseline="0" dirty="0" smtClean="0">
                <a:solidFill>
                  <a:schemeClr val="tx2"/>
                </a:solidFill>
                <a:latin typeface="Blender" panose="02020003050405020304" pitchFamily="18" charset="-79"/>
                <a:cs typeface="Blender" panose="02020003050405020304" pitchFamily="18" charset="-79"/>
              </a:rPr>
              <a:t> </a:t>
            </a:r>
            <a:r>
              <a:rPr lang="he-IL" sz="900" dirty="0" smtClean="0">
                <a:solidFill>
                  <a:schemeClr val="tx2"/>
                </a:solidFill>
                <a:latin typeface="Blender" panose="02020003050405020304" pitchFamily="18" charset="-79"/>
                <a:cs typeface="Blender" panose="02020003050405020304" pitchFamily="18" charset="-79"/>
              </a:rPr>
              <a:t>ותשתית</a:t>
            </a:r>
            <a:endParaRPr lang="he-IL" sz="900" dirty="0">
              <a:solidFill>
                <a:schemeClr val="tx2"/>
              </a:solidFill>
              <a:latin typeface="Blender" panose="02020003050405020304" pitchFamily="18" charset="-79"/>
              <a:cs typeface="Blender" panose="02020003050405020304" pitchFamily="18" charset="-79"/>
            </a:endParaRPr>
          </a:p>
        </p:txBody>
      </p:sp>
    </p:spTree>
    <p:extLst>
      <p:ext uri="{BB962C8B-B14F-4D97-AF65-F5344CB8AC3E}">
        <p14:creationId xmlns:p14="http://schemas.microsoft.com/office/powerpoint/2010/main" val="4057622649"/>
      </p:ext>
    </p:extLst>
  </p:cSld>
  <p:clrMap bg1="lt1" tx1="dk1" bg2="lt2" tx2="dk2" accent1="accent1" accent2="accent2" accent3="accent3" accent4="accent4" accent5="accent5" accent6="accent6" hlink="hlink" folHlink="folHlink"/>
  <p:sldLayoutIdLst>
    <p:sldLayoutId id="2147483675" r:id="rId1"/>
    <p:sldLayoutId id="2147483676" r:id="rId2"/>
  </p:sldLayoutIdLst>
  <p:timing>
    <p:tnLst>
      <p:par>
        <p:cTn id="1" dur="indefinite" restart="never" nodeType="tmRoot"/>
      </p:par>
    </p:tnLst>
  </p:timing>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19.xml"/><Relationship Id="rId1" Type="http://schemas.openxmlformats.org/officeDocument/2006/relationships/slideLayout" Target="../slideLayouts/slideLayout2.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כותרת 1"/>
          <p:cNvSpPr txBox="1">
            <a:spLocks/>
          </p:cNvSpPr>
          <p:nvPr/>
        </p:nvSpPr>
        <p:spPr>
          <a:xfrm>
            <a:off x="1043608" y="1602562"/>
            <a:ext cx="6892078" cy="700718"/>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60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הקפאת תצורה</a:t>
            </a:r>
          </a:p>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60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a:t>
            </a:r>
            <a:endParaRPr kumimoji="0" lang="he-IL" sz="60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4" name="כותרת 1"/>
          <p:cNvSpPr txBox="1">
            <a:spLocks/>
          </p:cNvSpPr>
          <p:nvPr/>
        </p:nvSpPr>
        <p:spPr>
          <a:xfrm>
            <a:off x="862752" y="6390120"/>
            <a:ext cx="2194234" cy="36004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t>תאריך </a:t>
            </a:r>
            <a:r>
              <a:rPr kumimoji="0" lang="he-IL" sz="1100" b="0" i="0" u="none" strike="noStrike" kern="1200" cap="none" spc="0" normalizeH="0" baseline="0" noProof="0" dirty="0">
                <a:ln>
                  <a:noFill/>
                </a:ln>
                <a:solidFill>
                  <a:prstClr val="black"/>
                </a:solidFill>
                <a:effectLst/>
                <a:uLnTx/>
                <a:uFillTx/>
                <a:latin typeface="David" panose="020E0502060401010101" pitchFamily="34" charset="-79"/>
                <a:ea typeface="+mj-ea"/>
                <a:cs typeface="David" panose="020E0502060401010101" pitchFamily="34" charset="-79"/>
              </a:rPr>
              <a:t>עדכון </a:t>
            </a: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t>אחרון:</a:t>
            </a:r>
            <a:r>
              <a:rPr lang="he-IL" sz="1100" dirty="0" smtClean="0">
                <a:solidFill>
                  <a:prstClr val="black"/>
                </a:solidFill>
                <a:latin typeface="David" panose="020E0502060401010101" pitchFamily="34" charset="-79"/>
                <a:cs typeface="David" panose="020E0502060401010101" pitchFamily="34" charset="-79"/>
              </a:rPr>
              <a:t>01</a:t>
            </a: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t>/04/2025</a:t>
            </a:r>
            <a:r>
              <a:rPr kumimoji="0" lang="en-US" sz="1100" b="0"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t/>
            </a:r>
            <a:br>
              <a:rPr kumimoji="0" lang="en-US" sz="1100" b="0"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br>
            <a:endParaRPr kumimoji="0" lang="he-IL" sz="1100" b="0" i="0" u="none" strike="noStrike" kern="1200" cap="none" spc="0" normalizeH="0" baseline="0" noProof="0" dirty="0">
              <a:ln>
                <a:noFill/>
              </a:ln>
              <a:solidFill>
                <a:prstClr val="black"/>
              </a:solidFill>
              <a:effectLst/>
              <a:uLnTx/>
              <a:uFillTx/>
              <a:latin typeface="David" panose="020E0502060401010101" pitchFamily="34" charset="-79"/>
              <a:ea typeface="+mj-ea"/>
              <a:cs typeface="David" panose="020E0502060401010101" pitchFamily="34" charset="-79"/>
            </a:endParaRPr>
          </a:p>
        </p:txBody>
      </p:sp>
      <p:sp>
        <p:nvSpPr>
          <p:cNvPr id="5" name="כותרת 1"/>
          <p:cNvSpPr txBox="1">
            <a:spLocks/>
          </p:cNvSpPr>
          <p:nvPr/>
        </p:nvSpPr>
        <p:spPr>
          <a:xfrm>
            <a:off x="1989125" y="2104185"/>
            <a:ext cx="5001044"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60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פרויקט:</a:t>
            </a:r>
            <a:endParaRPr kumimoji="0" lang="he-IL" sz="60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7" name="כותרת 1"/>
          <p:cNvSpPr txBox="1">
            <a:spLocks/>
          </p:cNvSpPr>
          <p:nvPr/>
        </p:nvSpPr>
        <p:spPr>
          <a:xfrm>
            <a:off x="3531395" y="4595980"/>
            <a:ext cx="2081208"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28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תאריך:</a:t>
            </a:r>
          </a:p>
        </p:txBody>
      </p:sp>
      <p:sp>
        <p:nvSpPr>
          <p:cNvPr id="9" name="כותרת 1"/>
          <p:cNvSpPr txBox="1">
            <a:spLocks/>
          </p:cNvSpPr>
          <p:nvPr/>
        </p:nvSpPr>
        <p:spPr>
          <a:xfrm>
            <a:off x="1662858" y="3356992"/>
            <a:ext cx="5818283"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a:lnSpc>
                <a:spcPct val="200000"/>
              </a:lnSpc>
            </a:pPr>
            <a:r>
              <a:rPr lang="he-IL" sz="2800" dirty="0" smtClean="0"/>
              <a:t>אבן דרך מס' 4</a:t>
            </a:r>
          </a:p>
          <a:p>
            <a:pPr>
              <a:lnSpc>
                <a:spcPct val="150000"/>
              </a:lnSpc>
            </a:pPr>
            <a:r>
              <a:rPr lang="he-IL" sz="2800" dirty="0" smtClean="0"/>
              <a:t>בניה חדשה </a:t>
            </a:r>
            <a:r>
              <a:rPr lang="en-US" sz="2800" dirty="0" smtClean="0"/>
              <a:t>New Construction) -</a:t>
            </a:r>
            <a:r>
              <a:rPr lang="he-IL" sz="2800" dirty="0" smtClean="0"/>
              <a:t>) </a:t>
            </a:r>
            <a:r>
              <a:rPr lang="en-US" sz="2800" dirty="0"/>
              <a:t>NC</a:t>
            </a:r>
            <a:endParaRPr lang="he-IL" sz="2800" dirty="0" smtClean="0"/>
          </a:p>
        </p:txBody>
      </p:sp>
    </p:spTree>
    <p:extLst>
      <p:ext uri="{BB962C8B-B14F-4D97-AF65-F5344CB8AC3E}">
        <p14:creationId xmlns:p14="http://schemas.microsoft.com/office/powerpoint/2010/main" val="2107049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2123728" y="131391"/>
            <a:ext cx="492387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פרוגרמה ושטחים</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13" name="TextBox 12"/>
          <p:cNvSpPr txBox="1"/>
          <p:nvPr/>
        </p:nvSpPr>
        <p:spPr>
          <a:xfrm>
            <a:off x="562590" y="1056324"/>
            <a:ext cx="8504620" cy="3465051"/>
          </a:xfrm>
          <a:prstGeom prst="rect">
            <a:avLst/>
          </a:prstGeom>
          <a:noFill/>
        </p:spPr>
        <p:txBody>
          <a:bodyPr wrap="square" rtlCol="1">
            <a:spAutoFit/>
          </a:bodyPr>
          <a:lstStyle/>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פרוגרמה </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מקורית (</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פונקציות ושטחים</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a:t>
            </a:r>
          </a:p>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פונקציות ושטחים - מתוכננים</a:t>
            </a:r>
          </a:p>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פערים </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בין פרוגרמה מקורית </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לשטחים מתוכננים</a:t>
            </a:r>
          </a:p>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יחס </a:t>
            </a:r>
            <a:r>
              <a:rPr kumimoji="0" lang="he-IL" sz="2000" b="1" i="0" u="none" strike="noStrike" kern="1200" cap="none" spc="0" normalizeH="0" baseline="0" noProof="0" dirty="0" err="1"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ברוטו:נטו</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(סופי)</a:t>
            </a:r>
          </a:p>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שטח מגרש (מ"ר)</a:t>
            </a:r>
          </a:p>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סך שטחי הפיתוח (מ"ר)</a:t>
            </a:r>
            <a:endParaRPr kumimoji="0" lang="he-IL" sz="2000" b="0" i="0" u="sng" strike="noStrike" kern="1200" cap="none" spc="0" normalizeH="0" baseline="0" noProof="0" dirty="0">
              <a:ln>
                <a:noFill/>
              </a:ln>
              <a:solidFill>
                <a:prstClr val="black"/>
              </a:solidFill>
              <a:effectLst/>
              <a:uLnTx/>
              <a:uFillTx/>
              <a:latin typeface="David" panose="020E0502060401010101" pitchFamily="34" charset="-79"/>
              <a:cs typeface="David" panose="020E0502060401010101" pitchFamily="34" charset="-79"/>
            </a:endParaRPr>
          </a:p>
        </p:txBody>
      </p:sp>
    </p:spTree>
    <p:extLst>
      <p:ext uri="{BB962C8B-B14F-4D97-AF65-F5344CB8AC3E}">
        <p14:creationId xmlns:p14="http://schemas.microsoft.com/office/powerpoint/2010/main" val="38577443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טבלה 6"/>
          <p:cNvGraphicFramePr>
            <a:graphicFrameLocks noGrp="1"/>
          </p:cNvGraphicFramePr>
          <p:nvPr>
            <p:extLst>
              <p:ext uri="{D42A27DB-BD31-4B8C-83A1-F6EECF244321}">
                <p14:modId xmlns:p14="http://schemas.microsoft.com/office/powerpoint/2010/main" val="278507086"/>
              </p:ext>
            </p:extLst>
          </p:nvPr>
        </p:nvGraphicFramePr>
        <p:xfrm>
          <a:off x="505675" y="1011373"/>
          <a:ext cx="7987689" cy="4934296"/>
        </p:xfrm>
        <a:graphic>
          <a:graphicData uri="http://schemas.openxmlformats.org/drawingml/2006/table">
            <a:tbl>
              <a:tblPr rtl="1"/>
              <a:tblGrid>
                <a:gridCol w="667634">
                  <a:extLst>
                    <a:ext uri="{9D8B030D-6E8A-4147-A177-3AD203B41FA5}">
                      <a16:colId xmlns:a16="http://schemas.microsoft.com/office/drawing/2014/main" val="1271249675"/>
                    </a:ext>
                  </a:extLst>
                </a:gridCol>
                <a:gridCol w="1442992">
                  <a:extLst>
                    <a:ext uri="{9D8B030D-6E8A-4147-A177-3AD203B41FA5}">
                      <a16:colId xmlns:a16="http://schemas.microsoft.com/office/drawing/2014/main" val="2491311959"/>
                    </a:ext>
                  </a:extLst>
                </a:gridCol>
                <a:gridCol w="753287">
                  <a:extLst>
                    <a:ext uri="{9D8B030D-6E8A-4147-A177-3AD203B41FA5}">
                      <a16:colId xmlns:a16="http://schemas.microsoft.com/office/drawing/2014/main" val="1446786084"/>
                    </a:ext>
                  </a:extLst>
                </a:gridCol>
                <a:gridCol w="753287">
                  <a:extLst>
                    <a:ext uri="{9D8B030D-6E8A-4147-A177-3AD203B41FA5}">
                      <a16:colId xmlns:a16="http://schemas.microsoft.com/office/drawing/2014/main" val="197489231"/>
                    </a:ext>
                  </a:extLst>
                </a:gridCol>
                <a:gridCol w="952269">
                  <a:extLst>
                    <a:ext uri="{9D8B030D-6E8A-4147-A177-3AD203B41FA5}">
                      <a16:colId xmlns:a16="http://schemas.microsoft.com/office/drawing/2014/main" val="3369777741"/>
                    </a:ext>
                  </a:extLst>
                </a:gridCol>
                <a:gridCol w="909630">
                  <a:extLst>
                    <a:ext uri="{9D8B030D-6E8A-4147-A177-3AD203B41FA5}">
                      <a16:colId xmlns:a16="http://schemas.microsoft.com/office/drawing/2014/main" val="3528149684"/>
                    </a:ext>
                  </a:extLst>
                </a:gridCol>
                <a:gridCol w="902524">
                  <a:extLst>
                    <a:ext uri="{9D8B030D-6E8A-4147-A177-3AD203B41FA5}">
                      <a16:colId xmlns:a16="http://schemas.microsoft.com/office/drawing/2014/main" val="256200645"/>
                    </a:ext>
                  </a:extLst>
                </a:gridCol>
                <a:gridCol w="902524">
                  <a:extLst>
                    <a:ext uri="{9D8B030D-6E8A-4147-A177-3AD203B41FA5}">
                      <a16:colId xmlns:a16="http://schemas.microsoft.com/office/drawing/2014/main" val="3416683316"/>
                    </a:ext>
                  </a:extLst>
                </a:gridCol>
                <a:gridCol w="703542">
                  <a:extLst>
                    <a:ext uri="{9D8B030D-6E8A-4147-A177-3AD203B41FA5}">
                      <a16:colId xmlns:a16="http://schemas.microsoft.com/office/drawing/2014/main" val="3230509728"/>
                    </a:ext>
                  </a:extLst>
                </a:gridCol>
              </a:tblGrid>
              <a:tr h="170657">
                <a:tc rowSpan="2">
                  <a:txBody>
                    <a:bodyPr/>
                    <a:lstStyle/>
                    <a:p>
                      <a:pPr algn="ctr" rtl="1" fontAlgn="ctr"/>
                      <a:r>
                        <a:rPr lang="he-IL" sz="1100" b="1" i="0" u="none" strike="noStrike" dirty="0" err="1">
                          <a:solidFill>
                            <a:srgbClr val="000000"/>
                          </a:solidFill>
                          <a:effectLst/>
                          <a:latin typeface="David" panose="020E0502060401010101" pitchFamily="34" charset="-79"/>
                          <a:cs typeface="David" panose="020E0502060401010101" pitchFamily="34" charset="-79"/>
                        </a:rPr>
                        <a:t>מס"ד</a:t>
                      </a:r>
                      <a:endParaRPr lang="he-IL" sz="1100" b="1" i="0" u="none" strike="noStrike" dirty="0">
                        <a:solidFill>
                          <a:srgbClr val="000000"/>
                        </a:solidFill>
                        <a:effectLst/>
                        <a:latin typeface="David" panose="020E0502060401010101" pitchFamily="34" charset="-79"/>
                        <a:cs typeface="David" panose="020E0502060401010101" pitchFamily="34" charset="-79"/>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מבנה /פיתוח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רכיב במבנה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rowSpan="2">
                  <a:txBody>
                    <a:bodyPr/>
                    <a:lstStyle/>
                    <a:p>
                      <a:pPr algn="ctr" rtl="1" fontAlgn="ctr"/>
                      <a:r>
                        <a:rPr lang="he-IL" sz="1100" b="1" i="0" u="none" strike="noStrike" dirty="0">
                          <a:solidFill>
                            <a:srgbClr val="000000"/>
                          </a:solidFill>
                          <a:effectLst/>
                          <a:latin typeface="David" panose="020E0502060401010101" pitchFamily="34" charset="-79"/>
                          <a:cs typeface="David" panose="020E0502060401010101" pitchFamily="34" charset="-79"/>
                        </a:rPr>
                        <a:t>מס' </a:t>
                      </a:r>
                      <a:r>
                        <a:rPr lang="he-IL" sz="1100" b="1" i="0" u="none" strike="noStrike" dirty="0" smtClean="0">
                          <a:solidFill>
                            <a:srgbClr val="000000"/>
                          </a:solidFill>
                          <a:effectLst/>
                          <a:latin typeface="David" panose="020E0502060401010101" pitchFamily="34" charset="-79"/>
                          <a:cs typeface="David" panose="020E0502060401010101" pitchFamily="34" charset="-79"/>
                        </a:rPr>
                        <a:t>רכיבים במבנה </a:t>
                      </a:r>
                      <a:endParaRPr lang="he-IL" sz="1100" b="1" i="0" u="none" strike="noStrike" dirty="0">
                        <a:solidFill>
                          <a:srgbClr val="000000"/>
                        </a:solidFill>
                        <a:effectLst/>
                        <a:latin typeface="David" panose="020E0502060401010101" pitchFamily="34" charset="-79"/>
                        <a:cs typeface="David" panose="020E0502060401010101" pitchFamily="34" charset="-79"/>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gridSpan="4">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שטחים  (מ"ר)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2">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הערות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4290067805"/>
                  </a:ext>
                </a:extLst>
              </a:tr>
              <a:tr h="734773">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פרוגרמה משרד החינוך שטח רכיב במבנה (מ"ר)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b"/>
                      <a:r>
                        <a:rPr lang="he-IL" sz="1100" b="1" i="0" u="none" strike="noStrike" dirty="0">
                          <a:solidFill>
                            <a:srgbClr val="000000"/>
                          </a:solidFill>
                          <a:effectLst/>
                          <a:latin typeface="David" panose="020E0502060401010101" pitchFamily="34" charset="-79"/>
                          <a:cs typeface="David" panose="020E0502060401010101" pitchFamily="34" charset="-79"/>
                        </a:rPr>
                        <a:t>פרוגרמה עיריית תל אביב שטח רכיב במבנה (מ"ר)</a:t>
                      </a:r>
                      <a:endParaRPr lang="he-IL" sz="700" b="0" i="0" u="none" strike="noStrike" dirty="0">
                        <a:solidFill>
                          <a:srgbClr val="000000"/>
                        </a:solidFill>
                        <a:effectLst/>
                        <a:latin typeface="Arial" panose="020B060402020202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 שטח בפועל של רכיב במבנה (מ"ר)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100" b="1" i="0" u="none" strike="noStrike">
                          <a:solidFill>
                            <a:srgbClr val="000000"/>
                          </a:solidFill>
                          <a:effectLst/>
                          <a:latin typeface="David" panose="020E0502060401010101" pitchFamily="34" charset="-79"/>
                          <a:cs typeface="David" panose="020E0502060401010101" pitchFamily="34" charset="-79"/>
                        </a:rPr>
                        <a:t>פער בין שטחים בפרוגרמה לביצוע בפועל (מ"ר)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vMerge="1">
                  <a:txBody>
                    <a:bodyPr/>
                    <a:lstStyle/>
                    <a:p>
                      <a:pPr rtl="1"/>
                      <a:endParaRPr lang="he-IL"/>
                    </a:p>
                  </a:txBody>
                  <a:tcPr/>
                </a:tc>
                <a:extLst>
                  <a:ext uri="{0D108BD9-81ED-4DB2-BD59-A6C34878D82A}">
                    <a16:rowId xmlns:a16="http://schemas.microsoft.com/office/drawing/2014/main" val="705965080"/>
                  </a:ext>
                </a:extLst>
              </a:tr>
              <a:tr h="159991">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F</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H</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2301935602"/>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8">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מבנה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כיתת אם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7855899"/>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rtl="1"/>
                      <a:endParaRPr lang="he-IL"/>
                    </a:p>
                  </a:txBody>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כיתת ספח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8554586"/>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כיתה פרטנית</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9990517"/>
                  </a:ext>
                </a:extLst>
              </a:tr>
              <a:tr h="148140">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חדר מנהלת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574836082"/>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חדר מורים</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9659904"/>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חצרות פעילות</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9052832"/>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8344623"/>
                  </a:ext>
                </a:extLst>
              </a:tr>
              <a:tr h="277317">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grid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סה"כ שטח מבנה</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hMerge="1">
                  <a:txBody>
                    <a:bodyPr/>
                    <a:lstStyle/>
                    <a:p>
                      <a:pPr rtl="1"/>
                      <a:endParaRPr lang="he-IL"/>
                    </a:p>
                  </a:txBody>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ללא שטחי פיתוח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extLst>
                  <a:ext uri="{0D108BD9-81ED-4DB2-BD59-A6C34878D82A}">
                    <a16:rowId xmlns:a16="http://schemas.microsoft.com/office/drawing/2014/main" val="127374514"/>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6">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אולם ספורט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אולם ספורט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2122168"/>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מזכירות והנהלה</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0733247"/>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מלתחות ושירותים</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0578763"/>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מחסן ציוד</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7550801"/>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6379059"/>
                  </a:ext>
                </a:extLst>
              </a:tr>
              <a:tr h="277317">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gridSpan="2">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סה"כ שטח אולם ספורט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hMerge="1">
                  <a:txBody>
                    <a:bodyPr/>
                    <a:lstStyle/>
                    <a:p>
                      <a:pPr rtl="1"/>
                      <a:endParaRPr lang="he-IL"/>
                    </a:p>
                  </a:txBody>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ללא שטחי פיתוח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extLst>
                  <a:ext uri="{0D108BD9-81ED-4DB2-BD59-A6C34878D82A}">
                    <a16:rowId xmlns:a16="http://schemas.microsoft.com/office/drawing/2014/main" val="3475633628"/>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פיתוח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מגרש ברוטו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rtl="1"/>
                      <a:endParaRPr lang="he-IL"/>
                    </a:p>
                  </a:txBody>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7935037"/>
                  </a:ext>
                </a:extLst>
              </a:tr>
              <a:tr h="148140">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rtl="1"/>
                      <a:endParaRPr lang="he-IL"/>
                    </a:p>
                  </a:txBody>
                  <a:tcPr/>
                </a:tc>
                <a:tc gridSpan="2">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שטחי פיתוח</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rtl="1"/>
                      <a:endParaRPr lang="he-IL"/>
                    </a:p>
                  </a:txBody>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000" b="0"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2369238"/>
                  </a:ext>
                </a:extLst>
              </a:tr>
              <a:tr h="277317">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gridSpan="5">
                  <a:txBody>
                    <a:bodyPr/>
                    <a:lstStyle/>
                    <a:p>
                      <a:pPr algn="r" rtl="1" fontAlgn="ctr"/>
                      <a:r>
                        <a:rPr lang="he-IL" sz="1000" b="1" i="0" u="none" strike="noStrike" dirty="0">
                          <a:solidFill>
                            <a:srgbClr val="000000"/>
                          </a:solidFill>
                          <a:effectLst/>
                          <a:latin typeface="David" panose="020E0502060401010101" pitchFamily="34" charset="-79"/>
                          <a:cs typeface="David" panose="020E0502060401010101" pitchFamily="34" charset="-79"/>
                        </a:rPr>
                        <a:t>  סה"כ שטח מבנה בית הספר ואולם ספורט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E4BC"/>
                    </a:solidFill>
                  </a:tcPr>
                </a:tc>
                <a:extLst>
                  <a:ext uri="{0D108BD9-81ED-4DB2-BD59-A6C34878D82A}">
                    <a16:rowId xmlns:a16="http://schemas.microsoft.com/office/drawing/2014/main" val="1267034977"/>
                  </a:ext>
                </a:extLst>
              </a:tr>
              <a:tr h="266241">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rtl="1" fontAlgn="ctr"/>
                      <a:r>
                        <a:rPr lang="he-IL" sz="1000" b="1" i="0" u="none" strike="noStrike" dirty="0">
                          <a:solidFill>
                            <a:srgbClr val="000000"/>
                          </a:solidFill>
                          <a:effectLst/>
                          <a:latin typeface="David" panose="020E0502060401010101" pitchFamily="34" charset="-79"/>
                          <a:cs typeface="David" panose="020E0502060401010101" pitchFamily="34" charset="-79"/>
                        </a:rPr>
                        <a:t>  יחס </a:t>
                      </a:r>
                      <a:r>
                        <a:rPr lang="he-IL" sz="1000" b="1" i="0" u="none" strike="noStrike" dirty="0" err="1" smtClean="0">
                          <a:solidFill>
                            <a:srgbClr val="000000"/>
                          </a:solidFill>
                          <a:effectLst/>
                          <a:latin typeface="David" panose="020E0502060401010101" pitchFamily="34" charset="-79"/>
                          <a:cs typeface="David" panose="020E0502060401010101" pitchFamily="34" charset="-79"/>
                        </a:rPr>
                        <a:t>ברוטו:</a:t>
                      </a:r>
                      <a:r>
                        <a:rPr lang="he-IL" sz="1000" b="1" i="0" u="none" strike="noStrike" baseline="0" dirty="0" err="1" smtClean="0">
                          <a:solidFill>
                            <a:srgbClr val="000000"/>
                          </a:solidFill>
                          <a:effectLst/>
                          <a:latin typeface="David" panose="020E0502060401010101" pitchFamily="34" charset="-79"/>
                          <a:cs typeface="David" panose="020E0502060401010101" pitchFamily="34" charset="-79"/>
                        </a:rPr>
                        <a:t>נטו</a:t>
                      </a:r>
                      <a:r>
                        <a:rPr lang="he-IL" sz="1000" b="1" i="0" u="none" strike="noStrike" baseline="0" dirty="0" smtClean="0">
                          <a:solidFill>
                            <a:srgbClr val="000000"/>
                          </a:solidFill>
                          <a:effectLst/>
                          <a:latin typeface="David" panose="020E0502060401010101" pitchFamily="34" charset="-79"/>
                          <a:cs typeface="David" panose="020E0502060401010101" pitchFamily="34" charset="-79"/>
                        </a:rPr>
                        <a:t> </a:t>
                      </a:r>
                      <a:r>
                        <a:rPr lang="he-IL" sz="1000" b="1" i="0" u="none" strike="noStrike" dirty="0" smtClean="0">
                          <a:solidFill>
                            <a:srgbClr val="000000"/>
                          </a:solidFill>
                          <a:effectLst/>
                          <a:latin typeface="David" panose="020E0502060401010101" pitchFamily="34" charset="-79"/>
                          <a:cs typeface="David" panose="020E0502060401010101" pitchFamily="34" charset="-79"/>
                        </a:rPr>
                        <a:t>מבנה </a:t>
                      </a:r>
                      <a:endParaRPr lang="he-IL" sz="1000" b="1" i="0" u="none" strike="noStrike" dirty="0">
                        <a:solidFill>
                          <a:srgbClr val="000000"/>
                        </a:solidFill>
                        <a:effectLst/>
                        <a:latin typeface="David" panose="020E0502060401010101" pitchFamily="34" charset="-79"/>
                        <a:cs typeface="David" panose="020E0502060401010101" pitchFamily="34" charset="-79"/>
                      </a:endParaRP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1056290517"/>
                  </a:ext>
                </a:extLst>
              </a:tr>
              <a:tr h="277317">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rtl="1" fontAlgn="ctr"/>
                      <a:r>
                        <a:rPr lang="he-IL" sz="1000" b="1" i="0" u="none" strike="noStrike" dirty="0">
                          <a:solidFill>
                            <a:srgbClr val="000000"/>
                          </a:solidFill>
                          <a:effectLst/>
                          <a:latin typeface="David" panose="020E0502060401010101" pitchFamily="34" charset="-79"/>
                          <a:cs typeface="David" panose="020E0502060401010101" pitchFamily="34" charset="-79"/>
                        </a:rPr>
                        <a:t>  יחס </a:t>
                      </a:r>
                      <a:r>
                        <a:rPr lang="he-IL" sz="1000" b="1" i="0" u="none" strike="noStrike" dirty="0" err="1" smtClean="0">
                          <a:solidFill>
                            <a:srgbClr val="000000"/>
                          </a:solidFill>
                          <a:effectLst/>
                          <a:latin typeface="David" panose="020E0502060401010101" pitchFamily="34" charset="-79"/>
                          <a:cs typeface="David" panose="020E0502060401010101" pitchFamily="34" charset="-79"/>
                        </a:rPr>
                        <a:t>ברוטו:נטו</a:t>
                      </a:r>
                      <a:r>
                        <a:rPr lang="he-IL" sz="1000" b="1" i="0" u="none" strike="noStrike" dirty="0" smtClean="0">
                          <a:solidFill>
                            <a:srgbClr val="000000"/>
                          </a:solidFill>
                          <a:effectLst/>
                          <a:latin typeface="David" panose="020E0502060401010101" pitchFamily="34" charset="-79"/>
                          <a:cs typeface="David" panose="020E0502060401010101" pitchFamily="34" charset="-79"/>
                        </a:rPr>
                        <a:t> </a:t>
                      </a:r>
                      <a:r>
                        <a:rPr lang="he-IL" sz="1000" b="1" i="0" u="none" strike="noStrike" dirty="0">
                          <a:solidFill>
                            <a:srgbClr val="000000"/>
                          </a:solidFill>
                          <a:effectLst/>
                          <a:latin typeface="David" panose="020E0502060401010101" pitchFamily="34" charset="-79"/>
                          <a:cs typeface="David" panose="020E0502060401010101" pitchFamily="34" charset="-79"/>
                        </a:rPr>
                        <a:t>אולם ספורט</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1224587898"/>
                  </a:ext>
                </a:extLst>
              </a:tr>
            </a:tbl>
          </a:graphicData>
        </a:graphic>
      </p:graphicFrame>
      <p:sp>
        <p:nvSpPr>
          <p:cNvPr id="10" name="כותרת 1"/>
          <p:cNvSpPr txBox="1">
            <a:spLocks/>
          </p:cNvSpPr>
          <p:nvPr/>
        </p:nvSpPr>
        <p:spPr>
          <a:xfrm>
            <a:off x="578343" y="101088"/>
            <a:ext cx="780419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הקפאת תצורה - טבלת שטחים - </a:t>
            </a: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פרויקט </a:t>
            </a:r>
            <a:r>
              <a:rPr kumimoji="0" lang="en-US" sz="28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XX</a:t>
            </a:r>
            <a:endParaRPr kumimoji="0" lang="he-IL" sz="28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11" name="TextBox 10"/>
          <p:cNvSpPr txBox="1"/>
          <p:nvPr/>
        </p:nvSpPr>
        <p:spPr>
          <a:xfrm>
            <a:off x="3409572" y="6014177"/>
            <a:ext cx="5083792" cy="307777"/>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4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הערה:</a:t>
            </a:r>
            <a:r>
              <a:rPr kumimoji="0" lang="he-IL" sz="14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r>
              <a:rPr kumimoji="0" lang="he-IL" sz="12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במידה שישנם פערים משמעותיים מהנדרש/מתוכנן, יש לצרף הסבר מפורט.</a:t>
            </a:r>
            <a:endParaRPr kumimoji="0" lang="he-IL" sz="18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spTree>
    <p:extLst>
      <p:ext uri="{BB962C8B-B14F-4D97-AF65-F5344CB8AC3E}">
        <p14:creationId xmlns:p14="http://schemas.microsoft.com/office/powerpoint/2010/main" val="223265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txBox="1">
            <a:spLocks/>
          </p:cNvSpPr>
          <p:nvPr/>
        </p:nvSpPr>
        <p:spPr>
          <a:xfrm>
            <a:off x="105008" y="254856"/>
            <a:ext cx="8640960"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הנחיות והסברים להזנת </a:t>
            </a:r>
            <a:r>
              <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rPr>
              <a:t>הנתונים - לוח זמנים </a:t>
            </a:r>
          </a:p>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rPr>
              <a:t>אבן </a:t>
            </a:r>
            <a:r>
              <a:rPr kumimoji="0" lang="he-IL"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דרך </a:t>
            </a:r>
            <a:r>
              <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rPr>
              <a:t>4, הקפאת תצורה, </a:t>
            </a:r>
            <a:r>
              <a:rPr kumimoji="0" lang="he-IL"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פרויקט </a:t>
            </a:r>
            <a:r>
              <a:rPr kumimoji="0" lang="en-US"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XX</a:t>
            </a:r>
            <a:r>
              <a:rPr kumimoji="0" lang="en-US"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5" name="TextBox 4"/>
          <p:cNvSpPr txBox="1"/>
          <p:nvPr/>
        </p:nvSpPr>
        <p:spPr>
          <a:xfrm>
            <a:off x="1393030" y="4941168"/>
            <a:ext cx="7688175" cy="1246495"/>
          </a:xfrm>
          <a:prstGeom prst="rect">
            <a:avLst/>
          </a:prstGeom>
          <a:noFill/>
        </p:spPr>
        <p:txBody>
          <a:bodyPr wrap="square" rtlCol="1">
            <a:spAutoFit/>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4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הערות</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a:t>
            </a:r>
            <a:r>
              <a:rPr kumimoji="0" lang="he-IL" sz="1200" b="0"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1</a:t>
            </a:r>
            <a:r>
              <a:rPr kumimoji="0" lang="he-IL" sz="1200" b="0"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אם ישנם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פערים משמעותיים מהנדרש/מתוכנן, יש לצרף הסבר מפורט.</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2. </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אם יש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שלביות ביצוע/ פיצול היתרים וכד' יש להזין בשורות נפרדות.</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3.  אישור וועדה לתוכנית עיצוב- מהווה תנאי להקפאת התצורה </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4.  (*) אם דו"ח הייזום מוצג לאחר תחילת התכנון בפועל יש להזין את העמודה הרלוונטית בטבלה (עמודה </a:t>
            </a:r>
            <a:r>
              <a:rPr kumimoji="0" lang="en-US"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D</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a:t>
            </a:r>
            <a:endPar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endParaRPr>
          </a:p>
        </p:txBody>
      </p:sp>
      <p:graphicFrame>
        <p:nvGraphicFramePr>
          <p:cNvPr id="6" name="טבלה 5"/>
          <p:cNvGraphicFramePr>
            <a:graphicFrameLocks noGrp="1"/>
          </p:cNvGraphicFramePr>
          <p:nvPr>
            <p:extLst/>
          </p:nvPr>
        </p:nvGraphicFramePr>
        <p:xfrm>
          <a:off x="115865" y="1264351"/>
          <a:ext cx="8884135" cy="3441464"/>
        </p:xfrm>
        <a:graphic>
          <a:graphicData uri="http://schemas.openxmlformats.org/drawingml/2006/table">
            <a:tbl>
              <a:tblPr rtl="1"/>
              <a:tblGrid>
                <a:gridCol w="420749">
                  <a:extLst>
                    <a:ext uri="{9D8B030D-6E8A-4147-A177-3AD203B41FA5}">
                      <a16:colId xmlns:a16="http://schemas.microsoft.com/office/drawing/2014/main" val="2013202471"/>
                    </a:ext>
                  </a:extLst>
                </a:gridCol>
                <a:gridCol w="358432">
                  <a:extLst>
                    <a:ext uri="{9D8B030D-6E8A-4147-A177-3AD203B41FA5}">
                      <a16:colId xmlns:a16="http://schemas.microsoft.com/office/drawing/2014/main" val="3662246991"/>
                    </a:ext>
                  </a:extLst>
                </a:gridCol>
                <a:gridCol w="305718">
                  <a:extLst>
                    <a:ext uri="{9D8B030D-6E8A-4147-A177-3AD203B41FA5}">
                      <a16:colId xmlns:a16="http://schemas.microsoft.com/office/drawing/2014/main" val="2161297637"/>
                    </a:ext>
                  </a:extLst>
                </a:gridCol>
                <a:gridCol w="306679">
                  <a:extLst>
                    <a:ext uri="{9D8B030D-6E8A-4147-A177-3AD203B41FA5}">
                      <a16:colId xmlns:a16="http://schemas.microsoft.com/office/drawing/2014/main" val="2331089569"/>
                    </a:ext>
                  </a:extLst>
                </a:gridCol>
                <a:gridCol w="340222">
                  <a:extLst>
                    <a:ext uri="{9D8B030D-6E8A-4147-A177-3AD203B41FA5}">
                      <a16:colId xmlns:a16="http://schemas.microsoft.com/office/drawing/2014/main" val="4159314603"/>
                    </a:ext>
                  </a:extLst>
                </a:gridCol>
                <a:gridCol w="358432">
                  <a:extLst>
                    <a:ext uri="{9D8B030D-6E8A-4147-A177-3AD203B41FA5}">
                      <a16:colId xmlns:a16="http://schemas.microsoft.com/office/drawing/2014/main" val="3562583686"/>
                    </a:ext>
                  </a:extLst>
                </a:gridCol>
                <a:gridCol w="304762">
                  <a:extLst>
                    <a:ext uri="{9D8B030D-6E8A-4147-A177-3AD203B41FA5}">
                      <a16:colId xmlns:a16="http://schemas.microsoft.com/office/drawing/2014/main" val="2469111682"/>
                    </a:ext>
                  </a:extLst>
                </a:gridCol>
                <a:gridCol w="374723">
                  <a:extLst>
                    <a:ext uri="{9D8B030D-6E8A-4147-A177-3AD203B41FA5}">
                      <a16:colId xmlns:a16="http://schemas.microsoft.com/office/drawing/2014/main" val="2680098895"/>
                    </a:ext>
                  </a:extLst>
                </a:gridCol>
                <a:gridCol w="340222">
                  <a:extLst>
                    <a:ext uri="{9D8B030D-6E8A-4147-A177-3AD203B41FA5}">
                      <a16:colId xmlns:a16="http://schemas.microsoft.com/office/drawing/2014/main" val="136761342"/>
                    </a:ext>
                  </a:extLst>
                </a:gridCol>
                <a:gridCol w="340220">
                  <a:extLst>
                    <a:ext uri="{9D8B030D-6E8A-4147-A177-3AD203B41FA5}">
                      <a16:colId xmlns:a16="http://schemas.microsoft.com/office/drawing/2014/main" val="3849524808"/>
                    </a:ext>
                  </a:extLst>
                </a:gridCol>
                <a:gridCol w="340222">
                  <a:extLst>
                    <a:ext uri="{9D8B030D-6E8A-4147-A177-3AD203B41FA5}">
                      <a16:colId xmlns:a16="http://schemas.microsoft.com/office/drawing/2014/main" val="3346446097"/>
                    </a:ext>
                  </a:extLst>
                </a:gridCol>
                <a:gridCol w="374723">
                  <a:extLst>
                    <a:ext uri="{9D8B030D-6E8A-4147-A177-3AD203B41FA5}">
                      <a16:colId xmlns:a16="http://schemas.microsoft.com/office/drawing/2014/main" val="2401872784"/>
                    </a:ext>
                  </a:extLst>
                </a:gridCol>
                <a:gridCol w="357473">
                  <a:extLst>
                    <a:ext uri="{9D8B030D-6E8A-4147-A177-3AD203B41FA5}">
                      <a16:colId xmlns:a16="http://schemas.microsoft.com/office/drawing/2014/main" val="780637913"/>
                    </a:ext>
                  </a:extLst>
                </a:gridCol>
                <a:gridCol w="358432">
                  <a:extLst>
                    <a:ext uri="{9D8B030D-6E8A-4147-A177-3AD203B41FA5}">
                      <a16:colId xmlns:a16="http://schemas.microsoft.com/office/drawing/2014/main" val="615404825"/>
                    </a:ext>
                  </a:extLst>
                </a:gridCol>
                <a:gridCol w="319768">
                  <a:extLst>
                    <a:ext uri="{9D8B030D-6E8A-4147-A177-3AD203B41FA5}">
                      <a16:colId xmlns:a16="http://schemas.microsoft.com/office/drawing/2014/main" val="4017395360"/>
                    </a:ext>
                  </a:extLst>
                </a:gridCol>
                <a:gridCol w="372123">
                  <a:extLst>
                    <a:ext uri="{9D8B030D-6E8A-4147-A177-3AD203B41FA5}">
                      <a16:colId xmlns:a16="http://schemas.microsoft.com/office/drawing/2014/main" val="3859275760"/>
                    </a:ext>
                  </a:extLst>
                </a:gridCol>
                <a:gridCol w="354167">
                  <a:extLst>
                    <a:ext uri="{9D8B030D-6E8A-4147-A177-3AD203B41FA5}">
                      <a16:colId xmlns:a16="http://schemas.microsoft.com/office/drawing/2014/main" val="3316516817"/>
                    </a:ext>
                  </a:extLst>
                </a:gridCol>
                <a:gridCol w="391079">
                  <a:extLst>
                    <a:ext uri="{9D8B030D-6E8A-4147-A177-3AD203B41FA5}">
                      <a16:colId xmlns:a16="http://schemas.microsoft.com/office/drawing/2014/main" val="1994507836"/>
                    </a:ext>
                  </a:extLst>
                </a:gridCol>
                <a:gridCol w="371128">
                  <a:extLst>
                    <a:ext uri="{9D8B030D-6E8A-4147-A177-3AD203B41FA5}">
                      <a16:colId xmlns:a16="http://schemas.microsoft.com/office/drawing/2014/main" val="294809206"/>
                    </a:ext>
                  </a:extLst>
                </a:gridCol>
                <a:gridCol w="420903">
                  <a:extLst>
                    <a:ext uri="{9D8B030D-6E8A-4147-A177-3AD203B41FA5}">
                      <a16:colId xmlns:a16="http://schemas.microsoft.com/office/drawing/2014/main" val="2230697068"/>
                    </a:ext>
                  </a:extLst>
                </a:gridCol>
                <a:gridCol w="322971">
                  <a:extLst>
                    <a:ext uri="{9D8B030D-6E8A-4147-A177-3AD203B41FA5}">
                      <a16:colId xmlns:a16="http://schemas.microsoft.com/office/drawing/2014/main" val="4020829558"/>
                    </a:ext>
                  </a:extLst>
                </a:gridCol>
                <a:gridCol w="374723">
                  <a:extLst>
                    <a:ext uri="{9D8B030D-6E8A-4147-A177-3AD203B41FA5}">
                      <a16:colId xmlns:a16="http://schemas.microsoft.com/office/drawing/2014/main" val="194587406"/>
                    </a:ext>
                  </a:extLst>
                </a:gridCol>
                <a:gridCol w="374723">
                  <a:extLst>
                    <a:ext uri="{9D8B030D-6E8A-4147-A177-3AD203B41FA5}">
                      <a16:colId xmlns:a16="http://schemas.microsoft.com/office/drawing/2014/main" val="581238817"/>
                    </a:ext>
                  </a:extLst>
                </a:gridCol>
                <a:gridCol w="375473">
                  <a:extLst>
                    <a:ext uri="{9D8B030D-6E8A-4147-A177-3AD203B41FA5}">
                      <a16:colId xmlns:a16="http://schemas.microsoft.com/office/drawing/2014/main" val="4153302520"/>
                    </a:ext>
                  </a:extLst>
                </a:gridCol>
                <a:gridCol w="326068">
                  <a:extLst>
                    <a:ext uri="{9D8B030D-6E8A-4147-A177-3AD203B41FA5}">
                      <a16:colId xmlns:a16="http://schemas.microsoft.com/office/drawing/2014/main" val="2741084786"/>
                    </a:ext>
                  </a:extLst>
                </a:gridCol>
              </a:tblGrid>
              <a:tr h="288032">
                <a:tc rowSpan="2">
                  <a:txBody>
                    <a:bodyPr/>
                    <a:lstStyle/>
                    <a:p>
                      <a:pPr algn="ctr" rtl="1" fontAlgn="ctr"/>
                      <a:r>
                        <a:rPr lang="he-IL" sz="1100" b="1" i="0" u="none" strike="noStrike" dirty="0" err="1">
                          <a:solidFill>
                            <a:srgbClr val="000000"/>
                          </a:solidFill>
                          <a:effectLst/>
                          <a:latin typeface="David" panose="020E0502060401010101" pitchFamily="34" charset="-79"/>
                          <a:cs typeface="David" panose="020E0502060401010101" pitchFamily="34" charset="-79"/>
                        </a:rPr>
                        <a:t>מס"ד</a:t>
                      </a:r>
                      <a:endParaRPr lang="he-IL" sz="1100" b="1" i="0" u="none" strike="noStrike" dirty="0">
                        <a:solidFill>
                          <a:srgbClr val="000000"/>
                        </a:solidFill>
                        <a:effectLst/>
                        <a:latin typeface="David" panose="020E0502060401010101" pitchFamily="34" charset="-79"/>
                        <a:cs typeface="David" panose="020E0502060401010101" pitchFamily="34" charset="-79"/>
                      </a:endParaRP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gridSpan="17">
                  <a:txBody>
                    <a:bodyPr/>
                    <a:lstStyle/>
                    <a:p>
                      <a:pPr algn="ctr" rtl="1" fontAlgn="ctr"/>
                      <a:r>
                        <a:rPr lang="he-IL" sz="1100" b="1" i="0" u="none" strike="noStrike" dirty="0">
                          <a:solidFill>
                            <a:srgbClr val="000000"/>
                          </a:solidFill>
                          <a:effectLst/>
                          <a:latin typeface="David" panose="020E0502060401010101" pitchFamily="34" charset="-79"/>
                          <a:cs typeface="David" panose="020E0502060401010101" pitchFamily="34" charset="-79"/>
                        </a:rPr>
                        <a:t>לוח זמנים ייזום ותכנון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gridSpan="6">
                  <a:txBody>
                    <a:bodyPr/>
                    <a:lstStyle/>
                    <a:p>
                      <a:pPr algn="ctr" rtl="1" fontAlgn="ctr"/>
                      <a:r>
                        <a:rPr lang="he-IL" sz="1100" b="1" i="0" u="none" strike="noStrike" dirty="0">
                          <a:solidFill>
                            <a:srgbClr val="000000"/>
                          </a:solidFill>
                          <a:effectLst/>
                          <a:latin typeface="David" panose="020E0502060401010101" pitchFamily="34" charset="-79"/>
                          <a:cs typeface="David" panose="020E0502060401010101" pitchFamily="34" charset="-79"/>
                        </a:rPr>
                        <a:t>לוח זמנים לביצוע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2">
                  <a:txBody>
                    <a:bodyPr/>
                    <a:lstStyle/>
                    <a:p>
                      <a:pPr algn="ctr" rtl="1" fontAlgn="ctr"/>
                      <a:r>
                        <a:rPr lang="he-IL" sz="1050" b="1" i="0" u="none" strike="noStrike" dirty="0">
                          <a:solidFill>
                            <a:srgbClr val="000000"/>
                          </a:solidFill>
                          <a:effectLst/>
                          <a:latin typeface="David" panose="020E0502060401010101" pitchFamily="34" charset="-79"/>
                          <a:cs typeface="David" panose="020E0502060401010101" pitchFamily="34" charset="-79"/>
                        </a:rPr>
                        <a:t>הערות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4033739622"/>
                  </a:ext>
                </a:extLst>
              </a:tr>
              <a:tr h="642327">
                <a:tc vMerge="1">
                  <a:txBody>
                    <a:bodyPr/>
                    <a:lstStyle/>
                    <a:p>
                      <a:pPr rtl="1"/>
                      <a:endParaRPr lang="he-IL"/>
                    </a:p>
                  </a:txBody>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  התנעת הפרויקט (העברת מקל)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תחילת תכנון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תחילת תכנון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בחירת חלופה נבחרת</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בפועל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אישור </a:t>
                      </a:r>
                      <a:r>
                        <a:rPr lang="he-IL" sz="800" b="1" i="0" u="none" strike="noStrike" dirty="0" err="1">
                          <a:solidFill>
                            <a:srgbClr val="000000"/>
                          </a:solidFill>
                          <a:effectLst/>
                          <a:latin typeface="David" panose="020E0502060401010101" pitchFamily="34" charset="-79"/>
                          <a:cs typeface="David" panose="020E0502060401010101" pitchFamily="34" charset="-79"/>
                        </a:rPr>
                        <a:t>תוכנית</a:t>
                      </a:r>
                      <a:r>
                        <a:rPr lang="he-IL" sz="800" b="1" i="0" u="none" strike="noStrike" dirty="0">
                          <a:solidFill>
                            <a:srgbClr val="000000"/>
                          </a:solidFill>
                          <a:effectLst/>
                          <a:latin typeface="David" panose="020E0502060401010101" pitchFamily="34" charset="-79"/>
                          <a:cs typeface="David" panose="020E0502060401010101" pitchFamily="34" charset="-79"/>
                        </a:rPr>
                        <a:t> עיצוב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אישור </a:t>
                      </a:r>
                      <a:r>
                        <a:rPr lang="he-IL" sz="800" b="1" i="0" u="none" strike="noStrike" dirty="0" err="1">
                          <a:solidFill>
                            <a:srgbClr val="000000"/>
                          </a:solidFill>
                          <a:effectLst/>
                          <a:latin typeface="David" panose="020E0502060401010101" pitchFamily="34" charset="-79"/>
                          <a:cs typeface="David" panose="020E0502060401010101" pitchFamily="34" charset="-79"/>
                        </a:rPr>
                        <a:t>תוכנית</a:t>
                      </a:r>
                      <a:r>
                        <a:rPr lang="he-IL" sz="800" b="1" i="0" u="none" strike="noStrike" dirty="0">
                          <a:solidFill>
                            <a:srgbClr val="000000"/>
                          </a:solidFill>
                          <a:effectLst/>
                          <a:latin typeface="David" panose="020E0502060401010101" pitchFamily="34" charset="-79"/>
                          <a:cs typeface="David" panose="020E0502060401010101" pitchFamily="34" charset="-79"/>
                        </a:rPr>
                        <a:t> עיצוב מעודכן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אישור </a:t>
                      </a:r>
                      <a:r>
                        <a:rPr lang="he-IL" sz="800" b="1" i="0" u="none" strike="noStrike" dirty="0" err="1">
                          <a:solidFill>
                            <a:srgbClr val="000000"/>
                          </a:solidFill>
                          <a:effectLst/>
                          <a:latin typeface="David" panose="020E0502060401010101" pitchFamily="34" charset="-79"/>
                          <a:cs typeface="David" panose="020E0502060401010101" pitchFamily="34" charset="-79"/>
                        </a:rPr>
                        <a:t>תוכנית</a:t>
                      </a:r>
                      <a:r>
                        <a:rPr lang="he-IL" sz="800" b="1" i="0" u="none" strike="noStrike" dirty="0">
                          <a:solidFill>
                            <a:srgbClr val="000000"/>
                          </a:solidFill>
                          <a:effectLst/>
                          <a:latin typeface="David" panose="020E0502060401010101" pitchFamily="34" charset="-79"/>
                          <a:cs typeface="David" panose="020E0502060401010101" pitchFamily="34" charset="-79"/>
                        </a:rPr>
                        <a:t> עיצוב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הקפאת תצורה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הקפאת תצורה מעודכן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תכנון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תכנון מעודכן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גמר תכנון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קבלת היתר בניה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קבלת היתר בניה מעודכן (אחרון)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קבלת היתר בניה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a:t>
                      </a:r>
                      <a:endParaRPr lang="he-IL" sz="800" b="1" i="0" u="none" strike="noStrike" dirty="0" smtClean="0">
                        <a:solidFill>
                          <a:srgbClr val="000000"/>
                        </a:solidFill>
                        <a:effectLst/>
                        <a:latin typeface="David" panose="020E0502060401010101" pitchFamily="34" charset="-79"/>
                        <a:cs typeface="David" panose="020E0502060401010101" pitchFamily="34" charset="-79"/>
                      </a:endParaRPr>
                    </a:p>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תחילת </a:t>
                      </a:r>
                      <a:r>
                        <a:rPr lang="he-IL" sz="800" b="1" i="0" u="none" strike="noStrike" dirty="0">
                          <a:solidFill>
                            <a:srgbClr val="000000"/>
                          </a:solidFill>
                          <a:effectLst/>
                          <a:latin typeface="David" panose="020E0502060401010101" pitchFamily="34" charset="-79"/>
                          <a:cs typeface="David" panose="020E0502060401010101" pitchFamily="34" charset="-79"/>
                        </a:rPr>
                        <a:t>ביצוע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צפי</a:t>
                      </a:r>
                    </a:p>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 </a:t>
                      </a:r>
                      <a:r>
                        <a:rPr lang="he-IL" sz="800" b="1" i="0" u="none" strike="noStrike" dirty="0">
                          <a:solidFill>
                            <a:srgbClr val="000000"/>
                          </a:solidFill>
                          <a:effectLst/>
                          <a:latin typeface="David" panose="020E0502060401010101" pitchFamily="34" charset="-79"/>
                          <a:cs typeface="David" panose="020E0502060401010101" pitchFamily="34" charset="-79"/>
                        </a:rPr>
                        <a:t>תחילת ביצוע מעודכן (אחרון)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תחילת ביצוע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ביצוע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ביצוע מעודכן (אחרון)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 גמר ביצוע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vMerge="1">
                  <a:txBody>
                    <a:bodyPr/>
                    <a:lstStyle/>
                    <a:p>
                      <a:pPr rtl="1"/>
                      <a:endParaRPr lang="he-IL"/>
                    </a:p>
                  </a:txBody>
                  <a:tcPr/>
                </a:tc>
                <a:extLst>
                  <a:ext uri="{0D108BD9-81ED-4DB2-BD59-A6C34878D82A}">
                    <a16:rowId xmlns:a16="http://schemas.microsoft.com/office/drawing/2014/main" val="3980464587"/>
                  </a:ext>
                </a:extLst>
              </a:tr>
              <a:tr h="182476">
                <a:tc>
                  <a:txBody>
                    <a:bodyPr/>
                    <a:lstStyle/>
                    <a:p>
                      <a:pPr algn="ctr" rtl="1" fontAlgn="ctr"/>
                      <a:r>
                        <a:rPr lang="en-US" sz="1200" b="1" i="0" u="none" strike="noStrike" dirty="0">
                          <a:solidFill>
                            <a:srgbClr val="000000"/>
                          </a:solidFill>
                          <a:effectLst/>
                          <a:latin typeface="David" panose="020E0502060401010101" pitchFamily="34" charset="-79"/>
                          <a:cs typeface="David" panose="020E0502060401010101" pitchFamily="34" charset="-79"/>
                        </a:rPr>
                        <a:t>A</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B</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C</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D</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E</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F</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G</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H</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I</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J</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K</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L</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M</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N</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O</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P</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Q</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R</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0" i="0" u="none" strike="noStrike" dirty="0">
                          <a:solidFill>
                            <a:srgbClr val="000000"/>
                          </a:solidFill>
                          <a:effectLst/>
                          <a:latin typeface="David" panose="020E0502060401010101" pitchFamily="34" charset="-79"/>
                          <a:cs typeface="David" panose="020E0502060401010101" pitchFamily="34" charset="-79"/>
                        </a:rPr>
                        <a:t>S</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T</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U</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V</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W</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X</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Y</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707854918"/>
                  </a:ext>
                </a:extLst>
              </a:tr>
              <a:tr h="470114">
                <a:tc>
                  <a:txBody>
                    <a:bodyPr/>
                    <a:lstStyle/>
                    <a:p>
                      <a:pPr algn="ctr" rtl="1" fontAlgn="ctr"/>
                      <a:r>
                        <a:rPr lang="he-IL" sz="1100" b="1" i="0" u="none" strike="noStrike" dirty="0" smtClean="0">
                          <a:solidFill>
                            <a:srgbClr val="000000"/>
                          </a:solidFill>
                          <a:effectLst/>
                          <a:latin typeface="David" panose="020E0502060401010101" pitchFamily="34" charset="-79"/>
                          <a:cs typeface="David" panose="020E0502060401010101" pitchFamily="34" charset="-79"/>
                        </a:rPr>
                        <a:t>מספר אבן הדרך</a:t>
                      </a:r>
                      <a:endParaRPr lang="he-IL" sz="1100" b="1" i="0" u="none" strike="noStrike" dirty="0">
                        <a:solidFill>
                          <a:srgbClr val="000000"/>
                        </a:solidFill>
                        <a:effectLst/>
                        <a:latin typeface="David" panose="020E0502060401010101" pitchFamily="34" charset="-79"/>
                        <a:cs typeface="David" panose="020E0502060401010101" pitchFamily="34" charset="-79"/>
                      </a:endParaRP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3 או 4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3 או 4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3 או 4 או 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6</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3005096957"/>
                  </a:ext>
                </a:extLst>
              </a:tr>
              <a:tr h="734736">
                <a:tc>
                  <a:txBody>
                    <a:bodyPr/>
                    <a:lstStyle/>
                    <a:p>
                      <a:pPr algn="ctr" rtl="1"/>
                      <a:r>
                        <a:rPr lang="he-IL" sz="1100" b="1" dirty="0" smtClean="0">
                          <a:latin typeface="David" panose="020E0502060401010101" pitchFamily="34" charset="-79"/>
                          <a:cs typeface="David" panose="020E0502060401010101" pitchFamily="34" charset="-79"/>
                        </a:rPr>
                        <a:t>תיאור</a:t>
                      </a:r>
                      <a:r>
                        <a:rPr lang="he-IL" sz="1100" b="1" baseline="0" dirty="0" smtClean="0">
                          <a:latin typeface="David" panose="020E0502060401010101" pitchFamily="34" charset="-79"/>
                          <a:cs typeface="David" panose="020E0502060401010101" pitchFamily="34" charset="-79"/>
                        </a:rPr>
                        <a:t> אבן הדרך</a:t>
                      </a:r>
                      <a:endParaRPr lang="he-IL" sz="1100" b="1" dirty="0">
                        <a:latin typeface="David" panose="020E0502060401010101" pitchFamily="34" charset="-79"/>
                        <a:cs typeface="David" panose="020E0502060401010101" pitchFamily="34" charset="-79"/>
                      </a:endParaRP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הייזום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מסמך הייזום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מחצית</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חלופה נבחרת/</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מחצית</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חלופה נבחרת/</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מחצית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חלופה נבחרת/</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דו"ח מחצית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אחרית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228373292"/>
                  </a:ext>
                </a:extLst>
              </a:tr>
              <a:tr h="247932">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1</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5308806"/>
                  </a:ext>
                </a:extLst>
              </a:tr>
              <a:tr h="247932">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353725"/>
                  </a:ext>
                </a:extLst>
              </a:tr>
              <a:tr h="247932">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1276"/>
                  </a:ext>
                </a:extLst>
              </a:tr>
              <a:tr h="247932">
                <a:tc>
                  <a:txBody>
                    <a:bodyPr/>
                    <a:lstStyle/>
                    <a:p>
                      <a:pPr algn="ctr" rtl="1" fontAlgn="ctr"/>
                      <a:r>
                        <a:rPr lang="he-IL" sz="1000" b="0"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14191948"/>
                  </a:ext>
                </a:extLst>
              </a:tr>
            </a:tbl>
          </a:graphicData>
        </a:graphic>
      </p:graphicFrame>
    </p:spTree>
    <p:extLst>
      <p:ext uri="{BB962C8B-B14F-4D97-AF65-F5344CB8AC3E}">
        <p14:creationId xmlns:p14="http://schemas.microsoft.com/office/powerpoint/2010/main" val="42909818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0" y="211168"/>
            <a:ext cx="8640960"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rPr>
              <a:t>טבלת </a:t>
            </a:r>
            <a:r>
              <a:rPr kumimoji="0" lang="he-IL"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לוח זמנים (תכנון מול ביצוע) </a:t>
            </a:r>
            <a:endPar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endParaRPr>
          </a:p>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rPr>
              <a:t>אבן </a:t>
            </a:r>
            <a:r>
              <a:rPr kumimoji="0" lang="he-IL"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דרך </a:t>
            </a:r>
            <a:r>
              <a:rPr kumimoji="0" lang="he-IL" sz="3200" b="1" i="0" u="none" strike="noStrike" kern="1200" cap="none" spc="0" normalizeH="0" baseline="0" noProof="0" dirty="0" smtClean="0">
                <a:ln>
                  <a:noFill/>
                </a:ln>
                <a:solidFill>
                  <a:srgbClr val="1F497D"/>
                </a:solidFill>
                <a:effectLst/>
                <a:uLnTx/>
                <a:uFillTx/>
                <a:latin typeface="David" panose="020E0502060401010101" pitchFamily="34" charset="-79"/>
                <a:ea typeface="+mj-ea"/>
                <a:cs typeface="David" panose="020E0502060401010101" pitchFamily="34" charset="-79"/>
              </a:rPr>
              <a:t>4, הקפאת תצורה, </a:t>
            </a:r>
            <a:r>
              <a:rPr kumimoji="0" lang="he-IL"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פרויקט </a:t>
            </a:r>
            <a:r>
              <a:rPr kumimoji="0" lang="en-US" sz="3200" b="1" i="0" u="none" strike="noStrike" kern="1200" cap="none" spc="0" normalizeH="0" baseline="0" noProof="0" dirty="0">
                <a:ln>
                  <a:noFill/>
                </a:ln>
                <a:solidFill>
                  <a:srgbClr val="1F497D"/>
                </a:solidFill>
                <a:effectLst/>
                <a:uLnTx/>
                <a:uFillTx/>
                <a:latin typeface="David" panose="020E0502060401010101" pitchFamily="34" charset="-79"/>
                <a:ea typeface="+mj-ea"/>
                <a:cs typeface="David" panose="020E0502060401010101" pitchFamily="34" charset="-79"/>
              </a:rPr>
              <a:t>XX</a:t>
            </a:r>
            <a:r>
              <a:rPr kumimoji="0" lang="en-US"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graphicFrame>
        <p:nvGraphicFramePr>
          <p:cNvPr id="3" name="טבלה 2"/>
          <p:cNvGraphicFramePr>
            <a:graphicFrameLocks noGrp="1"/>
          </p:cNvGraphicFramePr>
          <p:nvPr>
            <p:extLst>
              <p:ext uri="{D42A27DB-BD31-4B8C-83A1-F6EECF244321}">
                <p14:modId xmlns:p14="http://schemas.microsoft.com/office/powerpoint/2010/main" val="2602143243"/>
              </p:ext>
            </p:extLst>
          </p:nvPr>
        </p:nvGraphicFramePr>
        <p:xfrm>
          <a:off x="138152" y="1412776"/>
          <a:ext cx="8783983" cy="3487184"/>
        </p:xfrm>
        <a:graphic>
          <a:graphicData uri="http://schemas.openxmlformats.org/drawingml/2006/table">
            <a:tbl>
              <a:tblPr rtl="1"/>
              <a:tblGrid>
                <a:gridCol w="416006">
                  <a:extLst>
                    <a:ext uri="{9D8B030D-6E8A-4147-A177-3AD203B41FA5}">
                      <a16:colId xmlns:a16="http://schemas.microsoft.com/office/drawing/2014/main" val="2013202471"/>
                    </a:ext>
                  </a:extLst>
                </a:gridCol>
                <a:gridCol w="354391">
                  <a:extLst>
                    <a:ext uri="{9D8B030D-6E8A-4147-A177-3AD203B41FA5}">
                      <a16:colId xmlns:a16="http://schemas.microsoft.com/office/drawing/2014/main" val="3662246991"/>
                    </a:ext>
                  </a:extLst>
                </a:gridCol>
                <a:gridCol w="302272">
                  <a:extLst>
                    <a:ext uri="{9D8B030D-6E8A-4147-A177-3AD203B41FA5}">
                      <a16:colId xmlns:a16="http://schemas.microsoft.com/office/drawing/2014/main" val="2161297637"/>
                    </a:ext>
                  </a:extLst>
                </a:gridCol>
                <a:gridCol w="303222">
                  <a:extLst>
                    <a:ext uri="{9D8B030D-6E8A-4147-A177-3AD203B41FA5}">
                      <a16:colId xmlns:a16="http://schemas.microsoft.com/office/drawing/2014/main" val="2331089569"/>
                    </a:ext>
                  </a:extLst>
                </a:gridCol>
                <a:gridCol w="336387">
                  <a:extLst>
                    <a:ext uri="{9D8B030D-6E8A-4147-A177-3AD203B41FA5}">
                      <a16:colId xmlns:a16="http://schemas.microsoft.com/office/drawing/2014/main" val="4159314603"/>
                    </a:ext>
                  </a:extLst>
                </a:gridCol>
                <a:gridCol w="354391">
                  <a:extLst>
                    <a:ext uri="{9D8B030D-6E8A-4147-A177-3AD203B41FA5}">
                      <a16:colId xmlns:a16="http://schemas.microsoft.com/office/drawing/2014/main" val="3562583686"/>
                    </a:ext>
                  </a:extLst>
                </a:gridCol>
                <a:gridCol w="301326">
                  <a:extLst>
                    <a:ext uri="{9D8B030D-6E8A-4147-A177-3AD203B41FA5}">
                      <a16:colId xmlns:a16="http://schemas.microsoft.com/office/drawing/2014/main" val="2469111682"/>
                    </a:ext>
                  </a:extLst>
                </a:gridCol>
                <a:gridCol w="370499">
                  <a:extLst>
                    <a:ext uri="{9D8B030D-6E8A-4147-A177-3AD203B41FA5}">
                      <a16:colId xmlns:a16="http://schemas.microsoft.com/office/drawing/2014/main" val="2680098895"/>
                    </a:ext>
                  </a:extLst>
                </a:gridCol>
                <a:gridCol w="336387">
                  <a:extLst>
                    <a:ext uri="{9D8B030D-6E8A-4147-A177-3AD203B41FA5}">
                      <a16:colId xmlns:a16="http://schemas.microsoft.com/office/drawing/2014/main" val="136761342"/>
                    </a:ext>
                  </a:extLst>
                </a:gridCol>
                <a:gridCol w="336385">
                  <a:extLst>
                    <a:ext uri="{9D8B030D-6E8A-4147-A177-3AD203B41FA5}">
                      <a16:colId xmlns:a16="http://schemas.microsoft.com/office/drawing/2014/main" val="3849524808"/>
                    </a:ext>
                  </a:extLst>
                </a:gridCol>
                <a:gridCol w="336387">
                  <a:extLst>
                    <a:ext uri="{9D8B030D-6E8A-4147-A177-3AD203B41FA5}">
                      <a16:colId xmlns:a16="http://schemas.microsoft.com/office/drawing/2014/main" val="3346446097"/>
                    </a:ext>
                  </a:extLst>
                </a:gridCol>
                <a:gridCol w="370499">
                  <a:extLst>
                    <a:ext uri="{9D8B030D-6E8A-4147-A177-3AD203B41FA5}">
                      <a16:colId xmlns:a16="http://schemas.microsoft.com/office/drawing/2014/main" val="2401872784"/>
                    </a:ext>
                  </a:extLst>
                </a:gridCol>
                <a:gridCol w="353443">
                  <a:extLst>
                    <a:ext uri="{9D8B030D-6E8A-4147-A177-3AD203B41FA5}">
                      <a16:colId xmlns:a16="http://schemas.microsoft.com/office/drawing/2014/main" val="780637913"/>
                    </a:ext>
                  </a:extLst>
                </a:gridCol>
                <a:gridCol w="354391">
                  <a:extLst>
                    <a:ext uri="{9D8B030D-6E8A-4147-A177-3AD203B41FA5}">
                      <a16:colId xmlns:a16="http://schemas.microsoft.com/office/drawing/2014/main" val="615404825"/>
                    </a:ext>
                  </a:extLst>
                </a:gridCol>
                <a:gridCol w="420717">
                  <a:extLst>
                    <a:ext uri="{9D8B030D-6E8A-4147-A177-3AD203B41FA5}">
                      <a16:colId xmlns:a16="http://schemas.microsoft.com/office/drawing/2014/main" val="4017395360"/>
                    </a:ext>
                  </a:extLst>
                </a:gridCol>
                <a:gridCol w="369551">
                  <a:extLst>
                    <a:ext uri="{9D8B030D-6E8A-4147-A177-3AD203B41FA5}">
                      <a16:colId xmlns:a16="http://schemas.microsoft.com/office/drawing/2014/main" val="3859275760"/>
                    </a:ext>
                  </a:extLst>
                </a:gridCol>
                <a:gridCol w="353443">
                  <a:extLst>
                    <a:ext uri="{9D8B030D-6E8A-4147-A177-3AD203B41FA5}">
                      <a16:colId xmlns:a16="http://schemas.microsoft.com/office/drawing/2014/main" val="3316516817"/>
                    </a:ext>
                  </a:extLst>
                </a:gridCol>
                <a:gridCol w="403663">
                  <a:extLst>
                    <a:ext uri="{9D8B030D-6E8A-4147-A177-3AD203B41FA5}">
                      <a16:colId xmlns:a16="http://schemas.microsoft.com/office/drawing/2014/main" val="1994507836"/>
                    </a:ext>
                  </a:extLst>
                </a:gridCol>
                <a:gridCol w="353441">
                  <a:extLst>
                    <a:ext uri="{9D8B030D-6E8A-4147-A177-3AD203B41FA5}">
                      <a16:colId xmlns:a16="http://schemas.microsoft.com/office/drawing/2014/main" val="294809206"/>
                    </a:ext>
                  </a:extLst>
                </a:gridCol>
                <a:gridCol w="303222">
                  <a:extLst>
                    <a:ext uri="{9D8B030D-6E8A-4147-A177-3AD203B41FA5}">
                      <a16:colId xmlns:a16="http://schemas.microsoft.com/office/drawing/2014/main" val="2230697068"/>
                    </a:ext>
                  </a:extLst>
                </a:gridCol>
                <a:gridCol w="319330">
                  <a:extLst>
                    <a:ext uri="{9D8B030D-6E8A-4147-A177-3AD203B41FA5}">
                      <a16:colId xmlns:a16="http://schemas.microsoft.com/office/drawing/2014/main" val="4020829558"/>
                    </a:ext>
                  </a:extLst>
                </a:gridCol>
                <a:gridCol w="370499">
                  <a:extLst>
                    <a:ext uri="{9D8B030D-6E8A-4147-A177-3AD203B41FA5}">
                      <a16:colId xmlns:a16="http://schemas.microsoft.com/office/drawing/2014/main" val="194587406"/>
                    </a:ext>
                  </a:extLst>
                </a:gridCol>
                <a:gridCol w="370499">
                  <a:extLst>
                    <a:ext uri="{9D8B030D-6E8A-4147-A177-3AD203B41FA5}">
                      <a16:colId xmlns:a16="http://schemas.microsoft.com/office/drawing/2014/main" val="581238817"/>
                    </a:ext>
                  </a:extLst>
                </a:gridCol>
                <a:gridCol w="351546">
                  <a:extLst>
                    <a:ext uri="{9D8B030D-6E8A-4147-A177-3AD203B41FA5}">
                      <a16:colId xmlns:a16="http://schemas.microsoft.com/office/drawing/2014/main" val="4153302520"/>
                    </a:ext>
                  </a:extLst>
                </a:gridCol>
                <a:gridCol w="342086">
                  <a:extLst>
                    <a:ext uri="{9D8B030D-6E8A-4147-A177-3AD203B41FA5}">
                      <a16:colId xmlns:a16="http://schemas.microsoft.com/office/drawing/2014/main" val="2741084786"/>
                    </a:ext>
                  </a:extLst>
                </a:gridCol>
              </a:tblGrid>
              <a:tr h="288032">
                <a:tc rowSpan="2">
                  <a:txBody>
                    <a:bodyPr/>
                    <a:lstStyle/>
                    <a:p>
                      <a:pPr algn="ctr" rtl="1" fontAlgn="ctr"/>
                      <a:r>
                        <a:rPr lang="he-IL" sz="1200" b="1" i="0" u="none" strike="noStrike" dirty="0" err="1">
                          <a:solidFill>
                            <a:srgbClr val="000000"/>
                          </a:solidFill>
                          <a:effectLst/>
                          <a:latin typeface="David" panose="020E0502060401010101" pitchFamily="34" charset="-79"/>
                          <a:cs typeface="David" panose="020E0502060401010101" pitchFamily="34" charset="-79"/>
                        </a:rPr>
                        <a:t>מס"ד</a:t>
                      </a:r>
                      <a:endParaRPr lang="he-IL" sz="1200" b="1" i="0" u="none" strike="noStrike" dirty="0">
                        <a:solidFill>
                          <a:srgbClr val="000000"/>
                        </a:solidFill>
                        <a:effectLst/>
                        <a:latin typeface="David" panose="020E0502060401010101" pitchFamily="34" charset="-79"/>
                        <a:cs typeface="David" panose="020E0502060401010101" pitchFamily="34" charset="-79"/>
                      </a:endParaRP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gridSpan="17">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לוח זמנים ייזום ותכנון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gridSpan="6">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לוח זמנים לביצוע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rowSpan="2">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הערות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4033739622"/>
                  </a:ext>
                </a:extLst>
              </a:tr>
              <a:tr h="642327">
                <a:tc vMerge="1">
                  <a:txBody>
                    <a:bodyPr/>
                    <a:lstStyle/>
                    <a:p>
                      <a:pPr rtl="1"/>
                      <a:endParaRPr lang="he-IL"/>
                    </a:p>
                  </a:txBody>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  התנעת הפרויקט (העברת מקל)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תחילת תכנון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תחילת תכנון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בחירת חלופה נבחרת</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בחירת חלופה נבחרת בפועל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אישור </a:t>
                      </a:r>
                      <a:r>
                        <a:rPr lang="he-IL" sz="800" b="1" i="0" u="none" strike="noStrike" dirty="0" err="1">
                          <a:solidFill>
                            <a:srgbClr val="000000"/>
                          </a:solidFill>
                          <a:effectLst/>
                          <a:latin typeface="David" panose="020E0502060401010101" pitchFamily="34" charset="-79"/>
                          <a:cs typeface="David" panose="020E0502060401010101" pitchFamily="34" charset="-79"/>
                        </a:rPr>
                        <a:t>תוכנית</a:t>
                      </a:r>
                      <a:r>
                        <a:rPr lang="he-IL" sz="800" b="1" i="0" u="none" strike="noStrike" dirty="0">
                          <a:solidFill>
                            <a:srgbClr val="000000"/>
                          </a:solidFill>
                          <a:effectLst/>
                          <a:latin typeface="David" panose="020E0502060401010101" pitchFamily="34" charset="-79"/>
                          <a:cs typeface="David" panose="020E0502060401010101" pitchFamily="34" charset="-79"/>
                        </a:rPr>
                        <a:t> עיצוב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צפי אישור תוכנית עיצוב מעודכן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אישור </a:t>
                      </a:r>
                      <a:r>
                        <a:rPr lang="he-IL" sz="800" b="1" i="0" u="none" strike="noStrike" dirty="0" err="1">
                          <a:solidFill>
                            <a:srgbClr val="000000"/>
                          </a:solidFill>
                          <a:effectLst/>
                          <a:latin typeface="David" panose="020E0502060401010101" pitchFamily="34" charset="-79"/>
                          <a:cs typeface="David" panose="020E0502060401010101" pitchFamily="34" charset="-79"/>
                        </a:rPr>
                        <a:t>תוכנית</a:t>
                      </a:r>
                      <a:r>
                        <a:rPr lang="he-IL" sz="800" b="1" i="0" u="none" strike="noStrike" dirty="0">
                          <a:solidFill>
                            <a:srgbClr val="000000"/>
                          </a:solidFill>
                          <a:effectLst/>
                          <a:latin typeface="David" panose="020E0502060401010101" pitchFamily="34" charset="-79"/>
                          <a:cs typeface="David" panose="020E0502060401010101" pitchFamily="34" charset="-79"/>
                        </a:rPr>
                        <a:t> עיצוב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הקפאת תצורה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הקפאת תצורה מעודכן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תכנון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תכנון מעודכן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גמר תכנון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קבלת היתר בניה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קבלת היתר בניה מעודכן (אחרון)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קבלת היתר בניה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a:t>
                      </a:r>
                      <a:endParaRPr lang="he-IL" sz="800" b="1" i="0" u="none" strike="noStrike" dirty="0" smtClean="0">
                        <a:solidFill>
                          <a:srgbClr val="000000"/>
                        </a:solidFill>
                        <a:effectLst/>
                        <a:latin typeface="David" panose="020E0502060401010101" pitchFamily="34" charset="-79"/>
                        <a:cs typeface="David" panose="020E0502060401010101" pitchFamily="34" charset="-79"/>
                      </a:endParaRPr>
                    </a:p>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תחילת </a:t>
                      </a:r>
                      <a:r>
                        <a:rPr lang="he-IL" sz="800" b="1" i="0" u="none" strike="noStrike" dirty="0">
                          <a:solidFill>
                            <a:srgbClr val="000000"/>
                          </a:solidFill>
                          <a:effectLst/>
                          <a:latin typeface="David" panose="020E0502060401010101" pitchFamily="34" charset="-79"/>
                          <a:cs typeface="David" panose="020E0502060401010101" pitchFamily="34" charset="-79"/>
                        </a:rPr>
                        <a:t>ביצוע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צפי</a:t>
                      </a:r>
                    </a:p>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 </a:t>
                      </a:r>
                      <a:r>
                        <a:rPr lang="he-IL" sz="800" b="1" i="0" u="none" strike="noStrike" dirty="0">
                          <a:solidFill>
                            <a:srgbClr val="000000"/>
                          </a:solidFill>
                          <a:effectLst/>
                          <a:latin typeface="David" panose="020E0502060401010101" pitchFamily="34" charset="-79"/>
                          <a:cs typeface="David" panose="020E0502060401010101" pitchFamily="34" charset="-79"/>
                        </a:rPr>
                        <a:t>תחילת ביצוע מעודכן (אחרון)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תחילת ביצוע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צפי גמר ביצוע מקורי</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צפי גמר ביצוע מעודכן (אחרון)</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גמר ביצוע בפועל</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vMerge="1">
                  <a:txBody>
                    <a:bodyPr/>
                    <a:lstStyle/>
                    <a:p>
                      <a:pPr rtl="1"/>
                      <a:endParaRPr lang="he-IL"/>
                    </a:p>
                  </a:txBody>
                  <a:tcPr/>
                </a:tc>
                <a:extLst>
                  <a:ext uri="{0D108BD9-81ED-4DB2-BD59-A6C34878D82A}">
                    <a16:rowId xmlns:a16="http://schemas.microsoft.com/office/drawing/2014/main" val="3980464587"/>
                  </a:ext>
                </a:extLst>
              </a:tr>
              <a:tr h="182476">
                <a:tc>
                  <a:txBody>
                    <a:bodyPr/>
                    <a:lstStyle/>
                    <a:p>
                      <a:pPr algn="ctr" rtl="1" fontAlgn="ctr"/>
                      <a:r>
                        <a:rPr lang="en-US" sz="1200" b="1" i="0" u="none" strike="noStrike" dirty="0">
                          <a:solidFill>
                            <a:srgbClr val="000000"/>
                          </a:solidFill>
                          <a:effectLst/>
                          <a:latin typeface="David" panose="020E0502060401010101" pitchFamily="34" charset="-79"/>
                          <a:cs typeface="David" panose="020E0502060401010101" pitchFamily="34" charset="-79"/>
                        </a:rPr>
                        <a:t>A</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B</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C</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D</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E</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F</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G</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H</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I</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J</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K</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L</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M</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N</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O</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P</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Q</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R</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en-US" sz="1000" b="0" i="0" u="none" strike="noStrike" dirty="0">
                          <a:solidFill>
                            <a:srgbClr val="000000"/>
                          </a:solidFill>
                          <a:effectLst/>
                          <a:latin typeface="David" panose="020E0502060401010101" pitchFamily="34" charset="-79"/>
                          <a:cs typeface="David" panose="020E0502060401010101" pitchFamily="34" charset="-79"/>
                        </a:rPr>
                        <a:t>S</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T</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U</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V</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a:solidFill>
                            <a:srgbClr val="000000"/>
                          </a:solidFill>
                          <a:effectLst/>
                          <a:latin typeface="David" panose="020E0502060401010101" pitchFamily="34" charset="-79"/>
                          <a:cs typeface="David" panose="020E0502060401010101" pitchFamily="34" charset="-79"/>
                        </a:rPr>
                        <a:t>W</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X</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en-US" sz="1000" b="1" i="0" u="none" strike="noStrike" dirty="0">
                          <a:solidFill>
                            <a:srgbClr val="000000"/>
                          </a:solidFill>
                          <a:effectLst/>
                          <a:latin typeface="David" panose="020E0502060401010101" pitchFamily="34" charset="-79"/>
                          <a:cs typeface="David" panose="020E0502060401010101" pitchFamily="34" charset="-79"/>
                        </a:rPr>
                        <a:t>Y</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707854918"/>
                  </a:ext>
                </a:extLst>
              </a:tr>
              <a:tr h="167564">
                <a:tc>
                  <a:txBody>
                    <a:bodyPr/>
                    <a:lstStyle/>
                    <a:p>
                      <a:pPr algn="ctr" rtl="1" fontAlgn="ctr"/>
                      <a:r>
                        <a:rPr lang="he-IL" sz="1200" b="1" i="0" u="none" strike="noStrike" dirty="0" err="1" smtClean="0">
                          <a:solidFill>
                            <a:srgbClr val="000000"/>
                          </a:solidFill>
                          <a:effectLst/>
                          <a:latin typeface="David" panose="020E0502060401010101" pitchFamily="34" charset="-79"/>
                          <a:cs typeface="David" panose="020E0502060401010101" pitchFamily="34" charset="-79"/>
                        </a:rPr>
                        <a:t>מספראבן</a:t>
                      </a:r>
                      <a:r>
                        <a:rPr lang="he-IL" sz="1200" b="1" i="0" u="none" strike="noStrike" dirty="0" smtClean="0">
                          <a:solidFill>
                            <a:srgbClr val="000000"/>
                          </a:solidFill>
                          <a:effectLst/>
                          <a:latin typeface="David" panose="020E0502060401010101" pitchFamily="34" charset="-79"/>
                          <a:cs typeface="David" panose="020E0502060401010101" pitchFamily="34" charset="-79"/>
                        </a:rPr>
                        <a:t> הדרך</a:t>
                      </a:r>
                      <a:endParaRPr lang="he-IL" sz="1200" b="1" i="0" u="none" strike="noStrike" dirty="0">
                        <a:solidFill>
                          <a:srgbClr val="000000"/>
                        </a:solidFill>
                        <a:effectLst/>
                        <a:latin typeface="David" panose="020E0502060401010101" pitchFamily="34" charset="-79"/>
                        <a:cs typeface="David" panose="020E0502060401010101" pitchFamily="34" charset="-79"/>
                      </a:endParaRP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3 או 4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3 או 4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3 או 4 או 5</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6</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3005096957"/>
                  </a:ext>
                </a:extLst>
              </a:tr>
              <a:tr h="734736">
                <a:tc>
                  <a:txBody>
                    <a:bodyPr/>
                    <a:lstStyle/>
                    <a:p>
                      <a:pPr algn="ctr" rtl="1"/>
                      <a:r>
                        <a:rPr lang="he-IL" sz="1200" b="1" dirty="0" smtClean="0">
                          <a:latin typeface="David" panose="020E0502060401010101" pitchFamily="34" charset="-79"/>
                          <a:cs typeface="David" panose="020E0502060401010101" pitchFamily="34" charset="-79"/>
                        </a:rPr>
                        <a:t>תיאור</a:t>
                      </a:r>
                      <a:r>
                        <a:rPr lang="he-IL" sz="1200" b="1" baseline="0" dirty="0" smtClean="0">
                          <a:latin typeface="David" panose="020E0502060401010101" pitchFamily="34" charset="-79"/>
                          <a:cs typeface="David" panose="020E0502060401010101" pitchFamily="34" charset="-79"/>
                        </a:rPr>
                        <a:t> אבן הדרך</a:t>
                      </a:r>
                      <a:endParaRPr lang="he-IL" sz="1200" b="1" dirty="0">
                        <a:latin typeface="David" panose="020E0502060401010101" pitchFamily="34" charset="-79"/>
                        <a:cs typeface="David" panose="020E0502060401010101" pitchFamily="34" charset="-79"/>
                      </a:endParaRP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הייזום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בחירת חלופה נבחרת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בחירת חלופה נבחרת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מסמך הייזום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מחצית</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חלופה נבחרת/</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מחצית</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חלופה נבחרת/</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מחצית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מסמך ייזום</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חלופה נבחרת/</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הקפאת תצורה/</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דו"ח מחצית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דו"ח </a:t>
                      </a:r>
                      <a:br>
                        <a:rPr lang="he-IL" sz="800" b="1"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אחרית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D5B4"/>
                    </a:solidFill>
                  </a:tcPr>
                </a:tc>
                <a:extLst>
                  <a:ext uri="{0D108BD9-81ED-4DB2-BD59-A6C34878D82A}">
                    <a16:rowId xmlns:a16="http://schemas.microsoft.com/office/drawing/2014/main" val="228373292"/>
                  </a:ext>
                </a:extLst>
              </a:tr>
              <a:tr h="247932">
                <a:tc>
                  <a:txBody>
                    <a:bodyPr/>
                    <a:lstStyle/>
                    <a:p>
                      <a:pPr algn="ctr" rtl="1" fontAlgn="ctr"/>
                      <a:r>
                        <a:rPr lang="he-IL" sz="500" b="0" i="0" u="none" strike="noStrike">
                          <a:solidFill>
                            <a:srgbClr val="000000"/>
                          </a:solidFill>
                          <a:effectLst/>
                          <a:latin typeface="David" panose="020E0502060401010101" pitchFamily="34" charset="-79"/>
                          <a:cs typeface="David" panose="020E0502060401010101" pitchFamily="34" charset="-79"/>
                        </a:rPr>
                        <a:t>1</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5308806"/>
                  </a:ext>
                </a:extLst>
              </a:tr>
              <a:tr h="247932">
                <a:tc>
                  <a:txBody>
                    <a:bodyPr/>
                    <a:lstStyle/>
                    <a:p>
                      <a:pPr algn="ctr" rtl="1" fontAlgn="ctr"/>
                      <a:r>
                        <a:rPr lang="he-IL" sz="500" b="0" i="0" u="none" strike="noStrike">
                          <a:solidFill>
                            <a:srgbClr val="000000"/>
                          </a:solidFill>
                          <a:effectLst/>
                          <a:latin typeface="David" panose="020E0502060401010101" pitchFamily="34" charset="-79"/>
                          <a:cs typeface="David" panose="020E0502060401010101" pitchFamily="34" charset="-79"/>
                        </a:rPr>
                        <a:t>2</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4353725"/>
                  </a:ext>
                </a:extLst>
              </a:tr>
              <a:tr h="247932">
                <a:tc>
                  <a:txBody>
                    <a:bodyPr/>
                    <a:lstStyle/>
                    <a:p>
                      <a:pPr algn="ctr" rtl="1" fontAlgn="ctr"/>
                      <a:r>
                        <a:rPr lang="he-IL" sz="500" b="0" i="0" u="none" strike="noStrike">
                          <a:solidFill>
                            <a:srgbClr val="000000"/>
                          </a:solidFill>
                          <a:effectLst/>
                          <a:latin typeface="David" panose="020E0502060401010101" pitchFamily="34" charset="-79"/>
                          <a:cs typeface="David" panose="020E0502060401010101" pitchFamily="34" charset="-79"/>
                        </a:rPr>
                        <a:t>3</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171276"/>
                  </a:ext>
                </a:extLst>
              </a:tr>
              <a:tr h="247932">
                <a:tc>
                  <a:txBody>
                    <a:bodyPr/>
                    <a:lstStyle/>
                    <a:p>
                      <a:pPr algn="ctr" rtl="1" fontAlgn="ctr"/>
                      <a:r>
                        <a:rPr lang="he-IL" sz="500" b="0" i="0" u="none" strike="noStrike">
                          <a:solidFill>
                            <a:srgbClr val="000000"/>
                          </a:solidFill>
                          <a:effectLst/>
                          <a:latin typeface="David" panose="020E0502060401010101" pitchFamily="34" charset="-79"/>
                          <a:cs typeface="David" panose="020E0502060401010101" pitchFamily="34" charset="-79"/>
                        </a:rPr>
                        <a:t>4</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65000"/>
                      </a:schemeClr>
                    </a:solidFill>
                  </a:tcPr>
                </a:tc>
                <a:tc>
                  <a:txBody>
                    <a:bodyPr/>
                    <a:lstStyle/>
                    <a:p>
                      <a:pPr algn="ctr" rtl="1" fontAlgn="ctr"/>
                      <a:r>
                        <a:rPr lang="he-IL" sz="400" b="0" i="0" u="none" strike="noStrike">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1" fontAlgn="ctr"/>
                      <a:r>
                        <a:rPr lang="he-IL" sz="400" b="0" i="0" u="none" strike="noStrike" dirty="0">
                          <a:solidFill>
                            <a:srgbClr val="000000"/>
                          </a:solidFill>
                          <a:effectLst/>
                          <a:latin typeface="David" panose="020E0502060401010101" pitchFamily="34" charset="-79"/>
                          <a:cs typeface="David" panose="020E0502060401010101" pitchFamily="34" charset="-79"/>
                        </a:rPr>
                        <a:t> </a:t>
                      </a:r>
                    </a:p>
                  </a:txBody>
                  <a:tcPr marL="3216" marR="3216" marT="321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14191948"/>
                  </a:ext>
                </a:extLst>
              </a:tr>
            </a:tbl>
          </a:graphicData>
        </a:graphic>
      </p:graphicFrame>
      <p:sp>
        <p:nvSpPr>
          <p:cNvPr id="5" name="TextBox 4"/>
          <p:cNvSpPr txBox="1"/>
          <p:nvPr/>
        </p:nvSpPr>
        <p:spPr>
          <a:xfrm>
            <a:off x="844265" y="5389105"/>
            <a:ext cx="7688175" cy="1246495"/>
          </a:xfrm>
          <a:prstGeom prst="rect">
            <a:avLst/>
          </a:prstGeom>
          <a:noFill/>
        </p:spPr>
        <p:txBody>
          <a:bodyPr wrap="square" rtlCol="1">
            <a:spAutoFit/>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4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הערות</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a:t>
            </a:r>
            <a:r>
              <a:rPr kumimoji="0" lang="he-IL" sz="1200" b="0"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1</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a:t>
            </a:r>
            <a:r>
              <a:rPr kumimoji="0" lang="he-IL" sz="1200" b="0"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אם ישנם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פערים משמעותיים מהנדרש/מתוכנן, יש לצרף הסבר מפורט.</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2. </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אם יש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שלביות ביצוע/ פיצול היתרים וכד' יש להזין בשורות נפרדות.</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3.  אישור וועדה לתוכנית עיצוב- מהווה תנאי להקפאת התצורה </a:t>
            </a:r>
          </a:p>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                </a:t>
            </a:r>
            <a:r>
              <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4.  (*) אם דו"ח הייזום מוצג לאחר תחילת התכנון בפועל יש להזין את העמודה הרלוונטית בטבלה (עמודה </a:t>
            </a:r>
            <a:r>
              <a:rPr kumimoji="0" lang="en-US"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rPr>
              <a:t>D</a:t>
            </a:r>
            <a:r>
              <a:rPr kumimoji="0" lang="he-IL" sz="1200" b="1" i="0" u="none" strike="noStrike" kern="1200" cap="none" spc="0" normalizeH="0" baseline="0" noProof="0" dirty="0" smtClean="0">
                <a:ln>
                  <a:noFill/>
                </a:ln>
                <a:solidFill>
                  <a:sysClr val="windowText" lastClr="000000"/>
                </a:solidFill>
                <a:effectLst/>
                <a:uLnTx/>
                <a:uFillTx/>
                <a:latin typeface="David" panose="020E0502060401010101" pitchFamily="34" charset="-79"/>
                <a:ea typeface="+mn-ea"/>
                <a:cs typeface="David" panose="020E0502060401010101" pitchFamily="34" charset="-79"/>
              </a:rPr>
              <a:t>)</a:t>
            </a:r>
            <a:endParaRPr kumimoji="0" lang="he-IL" sz="1200" b="1" i="0" u="none" strike="noStrike" kern="1200" cap="none" spc="0" normalizeH="0" baseline="0" noProof="0" dirty="0">
              <a:ln>
                <a:noFill/>
              </a:ln>
              <a:solidFill>
                <a:sysClr val="windowText" lastClr="000000"/>
              </a:solidFill>
              <a:effectLst/>
              <a:uLnTx/>
              <a:uFillTx/>
              <a:latin typeface="David" panose="020E0502060401010101" pitchFamily="34" charset="-79"/>
              <a:ea typeface="+mn-ea"/>
              <a:cs typeface="David" panose="020E0502060401010101" pitchFamily="34" charset="-79"/>
            </a:endParaRPr>
          </a:p>
        </p:txBody>
      </p:sp>
      <p:sp>
        <p:nvSpPr>
          <p:cNvPr id="6" name="מלבן 5"/>
          <p:cNvSpPr/>
          <p:nvPr/>
        </p:nvSpPr>
        <p:spPr>
          <a:xfrm>
            <a:off x="4688725" y="4930280"/>
            <a:ext cx="3289683"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200" b="1" i="0" u="none" strike="noStrike" kern="1200" cap="none" spc="0" normalizeH="0" baseline="0" noProof="0" dirty="0">
                <a:ln>
                  <a:noFill/>
                </a:ln>
                <a:solidFill>
                  <a:srgbClr val="000000"/>
                </a:solidFill>
                <a:effectLst/>
                <a:uLnTx/>
                <a:uFillTx/>
                <a:latin typeface="David" panose="020E0502060401010101" pitchFamily="34" charset="-79"/>
                <a:ea typeface="+mn-ea"/>
                <a:cs typeface="David" panose="020E0502060401010101" pitchFamily="34" charset="-79"/>
              </a:rPr>
              <a:t>ימולא בשלב הנוכחי: אבן דרך מספר </a:t>
            </a:r>
            <a:r>
              <a:rPr kumimoji="0" lang="he-IL" sz="1200" b="1" i="0" u="none" strike="noStrike" kern="1200" cap="none" spc="0" normalizeH="0" baseline="0" noProof="0" dirty="0" smtClean="0">
                <a:ln>
                  <a:noFill/>
                </a:ln>
                <a:solidFill>
                  <a:srgbClr val="000000"/>
                </a:solidFill>
                <a:effectLst/>
                <a:uLnTx/>
                <a:uFillTx/>
                <a:latin typeface="David" panose="020E0502060401010101" pitchFamily="34" charset="-79"/>
                <a:ea typeface="+mn-ea"/>
                <a:cs typeface="David" panose="020E0502060401010101" pitchFamily="34" charset="-79"/>
              </a:rPr>
              <a:t>4 - הקפאת תצורה</a:t>
            </a:r>
            <a:endParaRPr kumimoji="0" lang="he-IL"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7" name="מלבן 6"/>
          <p:cNvSpPr/>
          <p:nvPr/>
        </p:nvSpPr>
        <p:spPr>
          <a:xfrm>
            <a:off x="8100392" y="5009786"/>
            <a:ext cx="324000" cy="144000"/>
          </a:xfrm>
          <a:prstGeom prst="rect">
            <a:avLst/>
          </a:prstGeom>
          <a:solidFill>
            <a:schemeClr val="bg1">
              <a:lumMod val="6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1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8" name="מלבן 7"/>
          <p:cNvSpPr/>
          <p:nvPr/>
        </p:nvSpPr>
        <p:spPr>
          <a:xfrm>
            <a:off x="8100392" y="5263612"/>
            <a:ext cx="324000" cy="144000"/>
          </a:xfrm>
          <a:prstGeom prst="rect">
            <a:avLst/>
          </a:prstGeom>
          <a:solidFill>
            <a:schemeClr val="bg1">
              <a:lumMod val="85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1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9" name="מלבן 8"/>
          <p:cNvSpPr/>
          <p:nvPr/>
        </p:nvSpPr>
        <p:spPr>
          <a:xfrm>
            <a:off x="5567170" y="5198319"/>
            <a:ext cx="2411238"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200" b="1" i="0" u="none" strike="noStrike" kern="1200" cap="none" spc="0" normalizeH="0" baseline="0" noProof="0" dirty="0" smtClean="0">
                <a:ln>
                  <a:noFill/>
                </a:ln>
                <a:solidFill>
                  <a:srgbClr val="000000"/>
                </a:solidFill>
                <a:effectLst/>
                <a:uLnTx/>
                <a:uFillTx/>
                <a:latin typeface="David" panose="020E0502060401010101" pitchFamily="34" charset="-79"/>
                <a:ea typeface="+mn-ea"/>
                <a:cs typeface="David" panose="020E0502060401010101" pitchFamily="34" charset="-79"/>
              </a:rPr>
              <a:t>מולא בשלבים קודמים: אבני דרך 2 או 3</a:t>
            </a:r>
            <a:endParaRPr kumimoji="0" lang="he-IL"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2001432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2051720" y="2636912"/>
            <a:ext cx="492387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הצגת התכנון</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Tree>
    <p:extLst>
      <p:ext uri="{BB962C8B-B14F-4D97-AF65-F5344CB8AC3E}">
        <p14:creationId xmlns:p14="http://schemas.microsoft.com/office/powerpoint/2010/main" val="21000633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108520" y="116632"/>
            <a:ext cx="9378372"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הקפאת תצורה </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נושאים </a:t>
            </a: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להצגה מתוך </a:t>
            </a:r>
            <a:r>
              <a:rPr kumimoji="0" lang="he-IL" sz="3200" b="1" i="0" u="none" strike="noStrike" kern="1200" cap="none" spc="0" normalizeH="0" baseline="0" noProof="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רשימת </a:t>
            </a:r>
            <a:r>
              <a:rPr kumimoji="0" lang="he-IL" sz="3200" b="1" i="0" u="none" strike="noStrike" kern="1200" cap="none" spc="0" normalizeH="0" baseline="0" noProof="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התיוג המלאה </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graphicFrame>
        <p:nvGraphicFramePr>
          <p:cNvPr id="4" name="טבלה 3"/>
          <p:cNvGraphicFramePr>
            <a:graphicFrameLocks noGrp="1"/>
          </p:cNvGraphicFramePr>
          <p:nvPr>
            <p:extLst>
              <p:ext uri="{D42A27DB-BD31-4B8C-83A1-F6EECF244321}">
                <p14:modId xmlns:p14="http://schemas.microsoft.com/office/powerpoint/2010/main" val="2658469155"/>
              </p:ext>
            </p:extLst>
          </p:nvPr>
        </p:nvGraphicFramePr>
        <p:xfrm>
          <a:off x="327194" y="944780"/>
          <a:ext cx="8280920" cy="4649578"/>
        </p:xfrm>
        <a:graphic>
          <a:graphicData uri="http://schemas.openxmlformats.org/drawingml/2006/table">
            <a:tbl>
              <a:tblPr rtl="1"/>
              <a:tblGrid>
                <a:gridCol w="399632">
                  <a:extLst>
                    <a:ext uri="{9D8B030D-6E8A-4147-A177-3AD203B41FA5}">
                      <a16:colId xmlns:a16="http://schemas.microsoft.com/office/drawing/2014/main" val="34211533"/>
                    </a:ext>
                  </a:extLst>
                </a:gridCol>
                <a:gridCol w="635481">
                  <a:extLst>
                    <a:ext uri="{9D8B030D-6E8A-4147-A177-3AD203B41FA5}">
                      <a16:colId xmlns:a16="http://schemas.microsoft.com/office/drawing/2014/main" val="728950141"/>
                    </a:ext>
                  </a:extLst>
                </a:gridCol>
                <a:gridCol w="674791">
                  <a:extLst>
                    <a:ext uri="{9D8B030D-6E8A-4147-A177-3AD203B41FA5}">
                      <a16:colId xmlns:a16="http://schemas.microsoft.com/office/drawing/2014/main" val="1483917054"/>
                    </a:ext>
                  </a:extLst>
                </a:gridCol>
                <a:gridCol w="949948">
                  <a:extLst>
                    <a:ext uri="{9D8B030D-6E8A-4147-A177-3AD203B41FA5}">
                      <a16:colId xmlns:a16="http://schemas.microsoft.com/office/drawing/2014/main" val="542154276"/>
                    </a:ext>
                  </a:extLst>
                </a:gridCol>
                <a:gridCol w="685554">
                  <a:extLst>
                    <a:ext uri="{9D8B030D-6E8A-4147-A177-3AD203B41FA5}">
                      <a16:colId xmlns:a16="http://schemas.microsoft.com/office/drawing/2014/main" val="1637882007"/>
                    </a:ext>
                  </a:extLst>
                </a:gridCol>
                <a:gridCol w="2480778">
                  <a:extLst>
                    <a:ext uri="{9D8B030D-6E8A-4147-A177-3AD203B41FA5}">
                      <a16:colId xmlns:a16="http://schemas.microsoft.com/office/drawing/2014/main" val="937961176"/>
                    </a:ext>
                  </a:extLst>
                </a:gridCol>
                <a:gridCol w="1871666">
                  <a:extLst>
                    <a:ext uri="{9D8B030D-6E8A-4147-A177-3AD203B41FA5}">
                      <a16:colId xmlns:a16="http://schemas.microsoft.com/office/drawing/2014/main" val="1228509680"/>
                    </a:ext>
                  </a:extLst>
                </a:gridCol>
                <a:gridCol w="583070">
                  <a:extLst>
                    <a:ext uri="{9D8B030D-6E8A-4147-A177-3AD203B41FA5}">
                      <a16:colId xmlns:a16="http://schemas.microsoft.com/office/drawing/2014/main" val="1354809724"/>
                    </a:ext>
                  </a:extLst>
                </a:gridCol>
              </a:tblGrid>
              <a:tr h="257781">
                <a:tc rowSpan="2">
                  <a:txBody>
                    <a:bodyPr/>
                    <a:lstStyle/>
                    <a:p>
                      <a:pPr algn="ctr" rtl="1" fontAlgn="ctr"/>
                      <a:r>
                        <a:rPr lang="he-IL" sz="1000" b="1" i="0" u="none" strike="noStrike" dirty="0" err="1">
                          <a:solidFill>
                            <a:srgbClr val="000000"/>
                          </a:solidFill>
                          <a:effectLst/>
                          <a:latin typeface="David" panose="020E0502060401010101" pitchFamily="34" charset="-79"/>
                          <a:cs typeface="David" panose="020E0502060401010101" pitchFamily="34" charset="-79"/>
                        </a:rPr>
                        <a:t>מס"ד</a:t>
                      </a:r>
                      <a:endParaRPr lang="he-IL" sz="1000" b="1" i="0" u="none" strike="noStrike" dirty="0">
                        <a:solidFill>
                          <a:srgbClr val="000000"/>
                        </a:solidFill>
                        <a:effectLst/>
                        <a:latin typeface="David" panose="020E0502060401010101" pitchFamily="34" charset="-79"/>
                        <a:cs typeface="David" panose="020E0502060401010101" pitchFamily="34" charset="-79"/>
                      </a:endParaRP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פרק</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תת פרק</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נושא</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3">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הקפאת תצורה </a:t>
                      </a:r>
                      <a:br>
                        <a:rPr lang="he-IL" sz="1000" b="1" i="0" u="none" strike="noStrike">
                          <a:solidFill>
                            <a:srgbClr val="000000"/>
                          </a:solidFill>
                          <a:effectLst/>
                          <a:latin typeface="David" panose="020E0502060401010101" pitchFamily="34" charset="-79"/>
                          <a:cs typeface="David" panose="020E0502060401010101" pitchFamily="34" charset="-79"/>
                        </a:rPr>
                      </a:br>
                      <a:r>
                        <a:rPr lang="he-IL" sz="1000" b="1" i="0" u="none" strike="noStrike">
                          <a:solidFill>
                            <a:srgbClr val="000000"/>
                          </a:solidFill>
                          <a:effectLst/>
                          <a:latin typeface="David" panose="020E0502060401010101" pitchFamily="34" charset="-79"/>
                          <a:cs typeface="David" panose="020E0502060401010101" pitchFamily="34" charset="-79"/>
                        </a:rPr>
                        <a:t>(לאחר אישור ועדה לתוכנית עיצוב)</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pPr rtl="1"/>
                      <a:endParaRPr lang="he-IL"/>
                    </a:p>
                  </a:txBody>
                  <a:tcPr/>
                </a:tc>
                <a:tc hMerge="1">
                  <a:txBody>
                    <a:bodyPr/>
                    <a:lstStyle/>
                    <a:p>
                      <a:pPr rtl="1"/>
                      <a:endParaRPr lang="he-IL"/>
                    </a:p>
                  </a:txBody>
                  <a:tcPr/>
                </a:tc>
                <a:tc rowSpan="2">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הצגה בדיון (כן/לא)</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4222458546"/>
                  </a:ext>
                </a:extLst>
              </a:tr>
              <a:tr h="236652">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נדרש/לא נדרש</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תוצרים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הערות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vMerge="1">
                  <a:txBody>
                    <a:bodyPr/>
                    <a:lstStyle/>
                    <a:p>
                      <a:pPr rtl="1"/>
                      <a:endParaRPr lang="he-IL"/>
                    </a:p>
                  </a:txBody>
                  <a:tcPr/>
                </a:tc>
                <a:extLst>
                  <a:ext uri="{0D108BD9-81ED-4DB2-BD59-A6C34878D82A}">
                    <a16:rowId xmlns:a16="http://schemas.microsoft.com/office/drawing/2014/main" val="1799208164"/>
                  </a:ext>
                </a:extLst>
              </a:tr>
              <a:tr h="190166">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A</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B</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C</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D</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E</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F</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G</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H</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390509036"/>
                  </a:ext>
                </a:extLst>
              </a:tr>
              <a:tr h="663470">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נתונים כלליים</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בינוי + פיתוח</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מילוי טבלת נתונים בהתאם לפירוט ההערות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טבלת נתונים</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טבלת נתונים: </a:t>
                      </a:r>
                      <a:r>
                        <a:rPr lang="he-IL" sz="800" b="0" i="0" u="none" strike="noStrike">
                          <a:solidFill>
                            <a:srgbClr val="000000"/>
                          </a:solidFill>
                          <a:effectLst/>
                          <a:latin typeface="David" panose="020E0502060401010101" pitchFamily="34" charset="-79"/>
                          <a:cs typeface="David" panose="020E0502060401010101" pitchFamily="34" charset="-79"/>
                        </a:rPr>
                        <a:t>שטח המגרש, תכסית, מ"ר בנוי, מ"ר קומה מפולשת,מ"ר מרפסות מקורות, מ"ר תת קרקע, מ"ר גג פעיל, חישוב ניצול אחוזי בניה, מיצוי שטחים עתידי,  יחס ברוטו נטו, מ"ר פיתוח, יחס חצר לתלמיד</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9358208"/>
                  </a:ext>
                </a:extLst>
              </a:tr>
              <a:tr h="300040">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2</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בינוי + פיתוח</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תכנית סביבה + בינוי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תוכניות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תוכנית סביבה </a:t>
                      </a:r>
                      <a:r>
                        <a:rPr lang="he-IL" sz="800" b="1" i="0" u="none" strike="noStrike">
                          <a:solidFill>
                            <a:srgbClr val="000000"/>
                          </a:solidFill>
                          <a:effectLst/>
                          <a:latin typeface="David" panose="020E0502060401010101" pitchFamily="34" charset="-79"/>
                          <a:cs typeface="David" panose="020E0502060401010101" pitchFamily="34" charset="-79"/>
                        </a:rPr>
                        <a:t>1:250</a:t>
                      </a:r>
                      <a:r>
                        <a:rPr lang="he-IL" sz="800" b="0" i="0" u="none" strike="noStrike">
                          <a:solidFill>
                            <a:srgbClr val="000000"/>
                          </a:solidFill>
                          <a:effectLst/>
                          <a:latin typeface="David" panose="020E0502060401010101" pitchFamily="34" charset="-79"/>
                          <a:cs typeface="David" panose="020E0502060401010101" pitchFamily="34" charset="-79"/>
                        </a:rPr>
                        <a:t> + תוכניות בינוי </a:t>
                      </a:r>
                      <a:r>
                        <a:rPr lang="he-IL" sz="800" b="1" i="0" u="none" strike="noStrike">
                          <a:solidFill>
                            <a:srgbClr val="000000"/>
                          </a:solidFill>
                          <a:effectLst/>
                          <a:latin typeface="David" panose="020E0502060401010101" pitchFamily="34" charset="-79"/>
                          <a:cs typeface="David" panose="020E0502060401010101" pitchFamily="34" charset="-79"/>
                        </a:rPr>
                        <a:t>1:100 </a:t>
                      </a: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7228010"/>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8</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תכנון</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1" fontAlgn="ctr"/>
                      <a:r>
                        <a:rPr lang="he-IL" sz="800" b="0" i="0" u="none" strike="noStrike" dirty="0" smtClean="0">
                          <a:solidFill>
                            <a:srgbClr val="000000"/>
                          </a:solidFill>
                          <a:effectLst/>
                          <a:latin typeface="David" panose="020E0502060401010101" pitchFamily="34" charset="-79"/>
                          <a:cs typeface="David" panose="020E0502060401010101" pitchFamily="34" charset="-79"/>
                        </a:rPr>
                        <a:t>אדריכלות</a:t>
                      </a:r>
                      <a:endParaRPr lang="he-IL" sz="800" b="0" i="0" u="none" strike="noStrike" dirty="0">
                        <a:solidFill>
                          <a:srgbClr val="000000"/>
                        </a:solidFill>
                        <a:effectLst/>
                        <a:latin typeface="David" panose="020E0502060401010101" pitchFamily="34" charset="-79"/>
                        <a:cs typeface="David" panose="020E0502060401010101" pitchFamily="34" charset="-79"/>
                      </a:endParaRP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אדריכלי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תכנית אדריכלית</a:t>
                      </a:r>
                      <a:r>
                        <a:rPr lang="he-IL" sz="800" b="1" i="0" u="none" strike="noStrike">
                          <a:solidFill>
                            <a:srgbClr val="000000"/>
                          </a:solidFill>
                          <a:effectLst/>
                          <a:latin typeface="David" panose="020E0502060401010101" pitchFamily="34" charset="-79"/>
                          <a:cs typeface="David" panose="020E0502060401010101" pitchFamily="34" charset="-79"/>
                        </a:rPr>
                        <a:t> 1:100+</a:t>
                      </a:r>
                      <a:r>
                        <a:rPr lang="he-IL" sz="800" b="0" i="0" u="none" strike="noStrike">
                          <a:solidFill>
                            <a:srgbClr val="000000"/>
                          </a:solidFill>
                          <a:effectLst/>
                          <a:latin typeface="David" panose="020E0502060401010101" pitchFamily="34" charset="-79"/>
                          <a:cs typeface="David" panose="020E0502060401010101" pitchFamily="34" charset="-79"/>
                        </a:rPr>
                        <a:t> הדמיה +חתכים וחזיתות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2357106"/>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10</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חשמל</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חשמל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מוקדם של מערכות החשמל הכולל גודל חיבור נדרש/הגדלה לרבות תיאום מול ח"ח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747875"/>
                  </a:ext>
                </a:extLst>
              </a:tr>
              <a:tr h="443722">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12</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אינסטלציה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אינסטלציה וניקוז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תכנון מוקדם של מערכות האינסטלציה והניקוז הכולל גודל חיבור נדרש/הגדלה וגודל מאגר מים במידה ונדרש לרבות תיאום מול תאגיד המים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415595"/>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13</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מיזוג אויר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מיזוג אויר</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תכנון מוקדם </a:t>
                      </a:r>
                      <a:r>
                        <a:rPr lang="he-IL" sz="800" b="0" i="0" u="none" strike="noStrike" dirty="0" err="1">
                          <a:solidFill>
                            <a:srgbClr val="000000"/>
                          </a:solidFill>
                          <a:effectLst/>
                          <a:latin typeface="David" panose="020E0502060401010101" pitchFamily="34" charset="-79"/>
                          <a:cs typeface="David" panose="020E0502060401010101" pitchFamily="34" charset="-79"/>
                        </a:rPr>
                        <a:t>מז"א</a:t>
                      </a:r>
                      <a:r>
                        <a:rPr lang="he-IL" sz="800" b="0" i="0" u="none" strike="noStrike" dirty="0">
                          <a:solidFill>
                            <a:srgbClr val="000000"/>
                          </a:solidFill>
                          <a:effectLst/>
                          <a:latin typeface="David" panose="020E0502060401010101" pitchFamily="34" charset="-79"/>
                          <a:cs typeface="David" panose="020E0502060401010101" pitchFamily="34" charset="-79"/>
                        </a:rPr>
                        <a:t> לאחר בחינת חלופות לשיטת המיזוג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809418"/>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17</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תכנון בר </a:t>
                      </a:r>
                      <a:r>
                        <a:rPr lang="he-IL" sz="800" b="0" i="0" u="none" strike="noStrike" dirty="0" smtClean="0">
                          <a:solidFill>
                            <a:srgbClr val="000000"/>
                          </a:solidFill>
                          <a:effectLst/>
                          <a:latin typeface="David" panose="020E0502060401010101" pitchFamily="34" charset="-79"/>
                          <a:cs typeface="David" panose="020E0502060401010101" pitchFamily="34" charset="-79"/>
                        </a:rPr>
                        <a:t>קיימא</a:t>
                      </a:r>
                      <a:endParaRPr lang="he-IL" sz="800" b="0" i="0" u="none" strike="noStrike" dirty="0">
                        <a:solidFill>
                          <a:srgbClr val="000000"/>
                        </a:solidFill>
                        <a:effectLst/>
                        <a:latin typeface="David" panose="020E0502060401010101" pitchFamily="34" charset="-79"/>
                        <a:cs typeface="David" panose="020E0502060401010101" pitchFamily="34" charset="-79"/>
                      </a:endParaRP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התייעלות אנרגטית - יעד איפוס אנרגטי</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הצגת הפעולות והמשמעויות למימוש היעד האנרגטי</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7365633"/>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36</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rowSpan="4">
                  <a:txBody>
                    <a:bodyPr/>
                    <a:lstStyle/>
                    <a:p>
                      <a:pPr algn="ctr" rtl="1" fontAlgn="ctr"/>
                      <a:r>
                        <a:rPr lang="he-IL" sz="1000" b="1" i="0" u="none" strike="noStrike" dirty="0" err="1">
                          <a:solidFill>
                            <a:srgbClr val="000000"/>
                          </a:solidFill>
                          <a:effectLst/>
                          <a:latin typeface="David" panose="020E0502060401010101" pitchFamily="34" charset="-79"/>
                          <a:cs typeface="David" panose="020E0502060401010101" pitchFamily="34" charset="-79"/>
                        </a:rPr>
                        <a:t>פרויקטלי</a:t>
                      </a: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התקשרויות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התקשרויות צוות מלא</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0"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רשימת מתכננים ויועצים מלאה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820225834"/>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37</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אומדן</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אומדן לכל חלופה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0"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אומדן מפורט לאחר התייחסות מתכננים</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222452644"/>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38</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לו"ז</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לו"ז</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0"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פירוט לו"ז מפורט, אילוצים, סיכונים</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44393605"/>
                  </a:ext>
                </a:extLst>
              </a:tr>
              <a:tr h="304266">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39</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ניהול סיכונים</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ניהול סיכונים</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0" i="0" u="none" strike="noStrike">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ניהול הסיכונים בפרויקט</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4226" marR="4226" marT="422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047896848"/>
                  </a:ext>
                </a:extLst>
              </a:tr>
            </a:tbl>
          </a:graphicData>
        </a:graphic>
      </p:graphicFrame>
    </p:spTree>
    <p:extLst>
      <p:ext uri="{BB962C8B-B14F-4D97-AF65-F5344CB8AC3E}">
        <p14:creationId xmlns:p14="http://schemas.microsoft.com/office/powerpoint/2010/main" val="1755458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1642010" y="-125145"/>
            <a:ext cx="5859980"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רשימת תיוג </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מלאה - </a:t>
            </a: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הקפאת תצורה</a:t>
            </a:r>
          </a:p>
        </p:txBody>
      </p:sp>
      <p:sp>
        <p:nvSpPr>
          <p:cNvPr id="10" name="TextBox 9"/>
          <p:cNvSpPr txBox="1"/>
          <p:nvPr/>
        </p:nvSpPr>
        <p:spPr>
          <a:xfrm>
            <a:off x="-10470" y="115831"/>
            <a:ext cx="518952" cy="307777"/>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1/2</a:t>
            </a:r>
            <a:endParaRPr kumimoji="0" lang="he-IL" sz="14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graphicFrame>
        <p:nvGraphicFramePr>
          <p:cNvPr id="2" name="טבלה 1"/>
          <p:cNvGraphicFramePr>
            <a:graphicFrameLocks noGrp="1"/>
          </p:cNvGraphicFramePr>
          <p:nvPr>
            <p:extLst>
              <p:ext uri="{D42A27DB-BD31-4B8C-83A1-F6EECF244321}">
                <p14:modId xmlns:p14="http://schemas.microsoft.com/office/powerpoint/2010/main" val="2903357024"/>
              </p:ext>
            </p:extLst>
          </p:nvPr>
        </p:nvGraphicFramePr>
        <p:xfrm>
          <a:off x="251521" y="473334"/>
          <a:ext cx="8640959" cy="6049176"/>
        </p:xfrm>
        <a:graphic>
          <a:graphicData uri="http://schemas.openxmlformats.org/drawingml/2006/table">
            <a:tbl>
              <a:tblPr rtl="1"/>
              <a:tblGrid>
                <a:gridCol w="362053">
                  <a:extLst>
                    <a:ext uri="{9D8B030D-6E8A-4147-A177-3AD203B41FA5}">
                      <a16:colId xmlns:a16="http://schemas.microsoft.com/office/drawing/2014/main" val="3054463972"/>
                    </a:ext>
                  </a:extLst>
                </a:gridCol>
                <a:gridCol w="486544">
                  <a:extLst>
                    <a:ext uri="{9D8B030D-6E8A-4147-A177-3AD203B41FA5}">
                      <a16:colId xmlns:a16="http://schemas.microsoft.com/office/drawing/2014/main" val="984155142"/>
                    </a:ext>
                  </a:extLst>
                </a:gridCol>
                <a:gridCol w="747152">
                  <a:extLst>
                    <a:ext uri="{9D8B030D-6E8A-4147-A177-3AD203B41FA5}">
                      <a16:colId xmlns:a16="http://schemas.microsoft.com/office/drawing/2014/main" val="764493951"/>
                    </a:ext>
                  </a:extLst>
                </a:gridCol>
                <a:gridCol w="1129680">
                  <a:extLst>
                    <a:ext uri="{9D8B030D-6E8A-4147-A177-3AD203B41FA5}">
                      <a16:colId xmlns:a16="http://schemas.microsoft.com/office/drawing/2014/main" val="195724261"/>
                    </a:ext>
                  </a:extLst>
                </a:gridCol>
                <a:gridCol w="467112">
                  <a:extLst>
                    <a:ext uri="{9D8B030D-6E8A-4147-A177-3AD203B41FA5}">
                      <a16:colId xmlns:a16="http://schemas.microsoft.com/office/drawing/2014/main" val="676387516"/>
                    </a:ext>
                  </a:extLst>
                </a:gridCol>
                <a:gridCol w="2324785">
                  <a:extLst>
                    <a:ext uri="{9D8B030D-6E8A-4147-A177-3AD203B41FA5}">
                      <a16:colId xmlns:a16="http://schemas.microsoft.com/office/drawing/2014/main" val="3654660474"/>
                    </a:ext>
                  </a:extLst>
                </a:gridCol>
                <a:gridCol w="2639949">
                  <a:extLst>
                    <a:ext uri="{9D8B030D-6E8A-4147-A177-3AD203B41FA5}">
                      <a16:colId xmlns:a16="http://schemas.microsoft.com/office/drawing/2014/main" val="992947943"/>
                    </a:ext>
                  </a:extLst>
                </a:gridCol>
                <a:gridCol w="483684">
                  <a:extLst>
                    <a:ext uri="{9D8B030D-6E8A-4147-A177-3AD203B41FA5}">
                      <a16:colId xmlns:a16="http://schemas.microsoft.com/office/drawing/2014/main" val="28153352"/>
                    </a:ext>
                  </a:extLst>
                </a:gridCol>
              </a:tblGrid>
              <a:tr h="175645">
                <a:tc rowSpan="2">
                  <a:txBody>
                    <a:bodyPr/>
                    <a:lstStyle/>
                    <a:p>
                      <a:pPr algn="ctr" rtl="1" fontAlgn="ctr"/>
                      <a:r>
                        <a:rPr lang="he-IL" sz="1000" b="1" i="0" u="none" strike="noStrike" dirty="0" err="1">
                          <a:solidFill>
                            <a:srgbClr val="000000"/>
                          </a:solidFill>
                          <a:effectLst/>
                          <a:latin typeface="David" panose="020E0502060401010101" pitchFamily="34" charset="-79"/>
                          <a:cs typeface="David" panose="020E0502060401010101" pitchFamily="34" charset="-79"/>
                        </a:rPr>
                        <a:t>מס"ד</a:t>
                      </a:r>
                      <a:endParaRPr lang="he-IL" sz="1000" b="1" i="0" u="none" strike="noStrike" dirty="0">
                        <a:solidFill>
                          <a:srgbClr val="000000"/>
                        </a:solidFill>
                        <a:effectLst/>
                        <a:latin typeface="David" panose="020E0502060401010101" pitchFamily="34" charset="-79"/>
                        <a:cs typeface="David" panose="020E0502060401010101" pitchFamily="34" charset="-79"/>
                      </a:endParaRP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פרק</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תת פרק</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נושא</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3">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הקפאת </a:t>
                      </a:r>
                      <a:r>
                        <a:rPr lang="he-IL" sz="1000" b="1" i="0" u="none" strike="noStrike" dirty="0" smtClean="0">
                          <a:solidFill>
                            <a:srgbClr val="000000"/>
                          </a:solidFill>
                          <a:effectLst/>
                          <a:latin typeface="David" panose="020E0502060401010101" pitchFamily="34" charset="-79"/>
                          <a:cs typeface="David" panose="020E0502060401010101" pitchFamily="34" charset="-79"/>
                        </a:rPr>
                        <a:t>תצורה (לאחר </a:t>
                      </a:r>
                      <a:r>
                        <a:rPr lang="he-IL" sz="1000" b="1" i="0" u="none" strike="noStrike" dirty="0">
                          <a:solidFill>
                            <a:srgbClr val="000000"/>
                          </a:solidFill>
                          <a:effectLst/>
                          <a:latin typeface="David" panose="020E0502060401010101" pitchFamily="34" charset="-79"/>
                          <a:cs typeface="David" panose="020E0502060401010101" pitchFamily="34" charset="-79"/>
                        </a:rPr>
                        <a:t>אישור ועדה לתוכנית עיצוב)</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pPr rtl="1"/>
                      <a:endParaRPr lang="he-IL"/>
                    </a:p>
                  </a:txBody>
                  <a:tcPr/>
                </a:tc>
                <a:tc hMerge="1">
                  <a:txBody>
                    <a:bodyPr/>
                    <a:lstStyle/>
                    <a:p>
                      <a:pPr rtl="1"/>
                      <a:endParaRPr lang="he-IL"/>
                    </a:p>
                  </a:txBody>
                  <a:tcPr/>
                </a:tc>
                <a:tc rowSpan="2">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הצגה בדיון (כן/לא)</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385045311"/>
                  </a:ext>
                </a:extLst>
              </a:tr>
              <a:tr h="273624">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נדרש/לא נדרש</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תוצרים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הערות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vMerge="1">
                  <a:txBody>
                    <a:bodyPr/>
                    <a:lstStyle/>
                    <a:p>
                      <a:pPr rtl="1"/>
                      <a:endParaRPr lang="he-IL"/>
                    </a:p>
                  </a:txBody>
                  <a:tcPr/>
                </a:tc>
                <a:extLst>
                  <a:ext uri="{0D108BD9-81ED-4DB2-BD59-A6C34878D82A}">
                    <a16:rowId xmlns:a16="http://schemas.microsoft.com/office/drawing/2014/main" val="1602320909"/>
                  </a:ext>
                </a:extLst>
              </a:tr>
              <a:tr h="129573">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A</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B</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C</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a:solidFill>
                            <a:srgbClr val="000000"/>
                          </a:solidFill>
                          <a:effectLst/>
                          <a:latin typeface="David" panose="020E0502060401010101" pitchFamily="34" charset="-79"/>
                          <a:cs typeface="David" panose="020E0502060401010101" pitchFamily="34" charset="-79"/>
                        </a:rPr>
                        <a:t>D</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E</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F</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G</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000" b="1" i="0" u="none" strike="noStrike" dirty="0">
                          <a:solidFill>
                            <a:srgbClr val="000000"/>
                          </a:solidFill>
                          <a:effectLst/>
                          <a:latin typeface="David" panose="020E0502060401010101" pitchFamily="34" charset="-79"/>
                          <a:cs typeface="David" panose="020E0502060401010101" pitchFamily="34" charset="-79"/>
                        </a:rPr>
                        <a:t>H</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218842749"/>
                  </a:ext>
                </a:extLst>
              </a:tr>
              <a:tr h="457903">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נתונים כלליים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בינוי + פיתוח</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מילוי טבלת נתונים בהתאם לפירוט ההערות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טבלת נתונים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טבלת נתונים: </a:t>
                      </a:r>
                      <a:r>
                        <a:rPr lang="he-IL" sz="800" b="0" i="0" u="none" strike="noStrike" dirty="0">
                          <a:solidFill>
                            <a:srgbClr val="000000"/>
                          </a:solidFill>
                          <a:effectLst/>
                          <a:latin typeface="David" panose="020E0502060401010101" pitchFamily="34" charset="-79"/>
                          <a:cs typeface="David" panose="020E0502060401010101" pitchFamily="34" charset="-79"/>
                        </a:rPr>
                        <a:t>שטח המגרש, </a:t>
                      </a:r>
                      <a:r>
                        <a:rPr lang="he-IL" sz="800" b="0" i="0" u="none" strike="noStrike" dirty="0" err="1">
                          <a:solidFill>
                            <a:srgbClr val="000000"/>
                          </a:solidFill>
                          <a:effectLst/>
                          <a:latin typeface="David" panose="020E0502060401010101" pitchFamily="34" charset="-79"/>
                          <a:cs typeface="David" panose="020E0502060401010101" pitchFamily="34" charset="-79"/>
                        </a:rPr>
                        <a:t>תכסית</a:t>
                      </a:r>
                      <a:r>
                        <a:rPr lang="he-IL" sz="800" b="0" i="0" u="none" strike="noStrike" dirty="0">
                          <a:solidFill>
                            <a:srgbClr val="000000"/>
                          </a:solidFill>
                          <a:effectLst/>
                          <a:latin typeface="David" panose="020E0502060401010101" pitchFamily="34" charset="-79"/>
                          <a:cs typeface="David" panose="020E0502060401010101" pitchFamily="34" charset="-79"/>
                        </a:rPr>
                        <a:t>, מ"ר בנוי, מ"ר קומה </a:t>
                      </a:r>
                      <a:r>
                        <a:rPr lang="he-IL" sz="800" b="0" i="0" u="none" strike="noStrike" dirty="0" err="1">
                          <a:solidFill>
                            <a:srgbClr val="000000"/>
                          </a:solidFill>
                          <a:effectLst/>
                          <a:latin typeface="David" panose="020E0502060401010101" pitchFamily="34" charset="-79"/>
                          <a:cs typeface="David" panose="020E0502060401010101" pitchFamily="34" charset="-79"/>
                        </a:rPr>
                        <a:t>מפולשת,מ"ר</a:t>
                      </a:r>
                      <a:r>
                        <a:rPr lang="he-IL" sz="800" b="0" i="0" u="none" strike="noStrike" dirty="0">
                          <a:solidFill>
                            <a:srgbClr val="000000"/>
                          </a:solidFill>
                          <a:effectLst/>
                          <a:latin typeface="David" panose="020E0502060401010101" pitchFamily="34" charset="-79"/>
                          <a:cs typeface="David" panose="020E0502060401010101" pitchFamily="34" charset="-79"/>
                        </a:rPr>
                        <a:t> מרפסות מקורות, מ"ר תת קרקע, מ"ר גג פעיל, חישוב ניצול אחוזי בניה, מיצוי שטחים עתידי,  יחס ברוטו נטו, מ"ר פיתוח, יחס חצר לתלמיד</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8545913"/>
                  </a:ext>
                </a:extLst>
              </a:tr>
              <a:tr h="204440">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2</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בינוי + פיתוח</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תכנית סביבה + בינוי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תוכניות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תוכנית סביבה </a:t>
                      </a:r>
                      <a:r>
                        <a:rPr lang="he-IL" sz="800" b="1" i="0" u="none" strike="noStrike">
                          <a:solidFill>
                            <a:srgbClr val="000000"/>
                          </a:solidFill>
                          <a:effectLst/>
                          <a:latin typeface="David" panose="020E0502060401010101" pitchFamily="34" charset="-79"/>
                          <a:cs typeface="David" panose="020E0502060401010101" pitchFamily="34" charset="-79"/>
                        </a:rPr>
                        <a:t>1:250</a:t>
                      </a:r>
                      <a:r>
                        <a:rPr lang="he-IL" sz="800" b="0" i="0" u="none" strike="noStrike">
                          <a:solidFill>
                            <a:srgbClr val="000000"/>
                          </a:solidFill>
                          <a:effectLst/>
                          <a:latin typeface="David" panose="020E0502060401010101" pitchFamily="34" charset="-79"/>
                          <a:cs typeface="David" panose="020E0502060401010101" pitchFamily="34" charset="-79"/>
                        </a:rPr>
                        <a:t> + תוכניות בינוי </a:t>
                      </a:r>
                      <a:r>
                        <a:rPr lang="he-IL" sz="800" b="1" i="0" u="none" strike="noStrike">
                          <a:solidFill>
                            <a:srgbClr val="000000"/>
                          </a:solidFill>
                          <a:effectLst/>
                          <a:latin typeface="David" panose="020E0502060401010101" pitchFamily="34" charset="-79"/>
                          <a:cs typeface="David" panose="020E0502060401010101" pitchFamily="34" charset="-79"/>
                        </a:rPr>
                        <a:t>1:100 </a:t>
                      </a: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2994345"/>
                  </a:ext>
                </a:extLst>
              </a:tr>
              <a:tr h="207079">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3</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rowSpan="5">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בדיקות מקדימות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מיפוי מצב קיים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מדידה עדכנית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תכנית מדידה עדכנית, קווי בניין וגבול מגרש</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249509850"/>
                  </a:ext>
                </a:extLst>
              </a:tr>
              <a:tr h="207079">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4</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מיפוי מצב קיים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סקר תשתיות במגרש</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סקר תשתיות מפורט - לרבות איתור וגילוי תשתיות תת קרקעיות ועל קרקעית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204280728"/>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5</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מיפוי מצב קיים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סקר ערכיות עצים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dirty="0">
                          <a:solidFill>
                            <a:srgbClr val="0000FF"/>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סקר עצים מאושר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חלק מתנאי אישור ועדה לתכנית עיצוב</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718067564"/>
                  </a:ext>
                </a:extLst>
              </a:tr>
              <a:tr h="242112">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6</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מיפוי מצב קיים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אופיין רשת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אופיין רשת מים + הצגת משמעויות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נדרש / לא נדרש מאגר או לחילופין הגדלת חיבור בהתאם לדרישות יועץ הבטיחות לרמת סיכון אש במבנה.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918527586"/>
                  </a:ext>
                </a:extLst>
              </a:tr>
              <a:tr h="207079">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7</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מיפוי מצב קיים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סקר הידרולוגי</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סקר הידרולוגי מוקדם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algn="ctr" rtl="0"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689925097"/>
                  </a:ext>
                </a:extLst>
              </a:tr>
              <a:tr h="207079">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8</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6">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תכנון</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אדרכילות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אדריכלי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תכנית אדריכלית</a:t>
                      </a:r>
                      <a:r>
                        <a:rPr lang="he-IL" sz="800" b="1" i="0" u="none" strike="noStrike">
                          <a:solidFill>
                            <a:srgbClr val="000000"/>
                          </a:solidFill>
                          <a:effectLst/>
                          <a:latin typeface="David" panose="020E0502060401010101" pitchFamily="34" charset="-79"/>
                          <a:cs typeface="David" panose="020E0502060401010101" pitchFamily="34" charset="-79"/>
                        </a:rPr>
                        <a:t> 1:100+</a:t>
                      </a:r>
                      <a:r>
                        <a:rPr lang="he-IL" sz="800" b="0" i="0" u="none" strike="noStrike">
                          <a:solidFill>
                            <a:srgbClr val="000000"/>
                          </a:solidFill>
                          <a:effectLst/>
                          <a:latin typeface="David" panose="020E0502060401010101" pitchFamily="34" charset="-79"/>
                          <a:cs typeface="David" panose="020E0502060401010101" pitchFamily="34" charset="-79"/>
                        </a:rPr>
                        <a:t> הדמיה +חתכים וחזיתות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0536964"/>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9</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קונסטרוקציה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קונסטרוקציה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תכנית קונס' + חפירה, דיפון וביסוס מוקדם.</a:t>
                      </a:r>
                      <a:r>
                        <a:rPr lang="he-IL" sz="800" b="1" i="0" u="none" strike="noStrike" dirty="0">
                          <a:solidFill>
                            <a:srgbClr val="000000"/>
                          </a:solidFill>
                          <a:effectLst/>
                          <a:latin typeface="David" panose="020E0502060401010101" pitchFamily="34" charset="-79"/>
                          <a:cs typeface="David" panose="020E0502060401010101" pitchFamily="34" charset="-79"/>
                        </a:rPr>
                        <a:t> 1:250</a:t>
                      </a:r>
                      <a:endParaRPr lang="he-IL" sz="800" b="0" i="0" u="none" strike="noStrike" dirty="0">
                        <a:solidFill>
                          <a:srgbClr val="000000"/>
                        </a:solidFill>
                        <a:effectLst/>
                        <a:latin typeface="David" panose="020E0502060401010101" pitchFamily="34" charset="-79"/>
                        <a:cs typeface="David" panose="020E0502060401010101" pitchFamily="34" charset="-79"/>
                      </a:endParaRP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7583770"/>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10</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חשמל</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חשמל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מוקדם של מערכות החשמל הכולל גודל חיבור נדרש/הגדלה לרבות תיאום מול ח"ח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9946191"/>
                  </a:ext>
                </a:extLst>
              </a:tr>
              <a:tr h="230751">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11</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תקשורת ומנ"מ</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מערכות תקשורת, מולטימדיה ומתח נמוך מאד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מוקדם לרבות הגדרת גודל חדרי תקשורת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9592326"/>
                  </a:ext>
                </a:extLst>
              </a:tr>
              <a:tr h="306468">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12</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אינסטלציה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אינסטלציה וניקוז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מוקדם של מערכות האינסטלציה והניקוז הכולל גודל חיבור נדרש/הגדלה וגודל מאגר מים במידה ונדרש לרבות תיאום מול תאגיד המים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0767397"/>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13</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מיזוג אויר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מיזוג אויר</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מוקדם מז"א לאחר בחינת חלופות לשיטת המיזוג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28971090"/>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14</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תנועה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תנועה, דרכים, חניות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FF"/>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מוקדם / סופי</a:t>
                      </a:r>
                      <a:r>
                        <a:rPr lang="he-IL" sz="800" b="1" i="0" u="none" strike="noStrike">
                          <a:solidFill>
                            <a:srgbClr val="000000"/>
                          </a:solidFill>
                          <a:effectLst/>
                          <a:latin typeface="David" panose="020E0502060401010101" pitchFamily="34" charset="-79"/>
                          <a:cs typeface="David" panose="020E0502060401010101" pitchFamily="34" charset="-79"/>
                        </a:rPr>
                        <a:t> 1:250</a:t>
                      </a: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חלק מתנאי אישור ועדה לתכנית עיצוב</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6284825"/>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15</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בטיחות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בטיחות המשתמש וכיבוי אש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אישור עקרוני לתכנון המוצע לרבות משמעויות כב"ה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9765974"/>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16</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בר קיימה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בניה ירוקה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טבלת ניקוד מצטבר בחלוקה לפרקים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017725"/>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17</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בר קיימה</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התייעלות אנרגטית - יעד איפוס אנרגטי</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הצגת הפעולות והמשמעויות למימוש היעד האנרגטי</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dirty="0">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9145225"/>
                  </a:ext>
                </a:extLst>
              </a:tr>
              <a:tr h="207079">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18</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נגישות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נגישות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יועץ הנגישות לרבוןת המשמעויות התכנוניות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2751440"/>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19</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מעליות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תכנון מעליות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יועץ הנגישות לרבות המשמעויות התכנוניות (מס' וגודל מעליות)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02107"/>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20</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אקוסטיקה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אקוסטיקה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יועץ האקוסטיקה לרבות המשמעויות התכנוניות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1544657"/>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21</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איטום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פרטי והנחיות איטום</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יועץ האיטום לרבות המשמעויות התכנוניות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0913287"/>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22</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אלומיניום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אלומיניום וחזיתות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הצגת עקרונות התכנון</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76483853"/>
                  </a:ext>
                </a:extLst>
              </a:tr>
              <a:tr h="207079">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23</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מיגון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מיגון ומרחבי מוגנים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800" b="1" i="0" u="none" strike="noStrike">
                          <a:solidFill>
                            <a:srgbClr val="000000"/>
                          </a:solidFill>
                          <a:effectLst/>
                          <a:latin typeface="David" panose="020E0502060401010101" pitchFamily="34" charset="-79"/>
                          <a:cs typeface="David" panose="020E0502060401010101" pitchFamily="34" charset="-79"/>
                        </a:rPr>
                        <a:t>V</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הנחיות יועץ המיגון לרבות המשמעויות התכנוניות</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a:solidFill>
                            <a:srgbClr val="00B05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2898" marR="2898" marT="289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359484"/>
                  </a:ext>
                </a:extLst>
              </a:tr>
            </a:tbl>
          </a:graphicData>
        </a:graphic>
      </p:graphicFrame>
    </p:spTree>
    <p:extLst>
      <p:ext uri="{BB962C8B-B14F-4D97-AF65-F5344CB8AC3E}">
        <p14:creationId xmlns:p14="http://schemas.microsoft.com/office/powerpoint/2010/main" val="21145723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1187624" y="89639"/>
            <a:ext cx="711518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רשימת תיוג </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מלאה</a:t>
            </a:r>
            <a:r>
              <a:rPr kumimoji="0" lang="he-IL" sz="3200" b="1" i="0" u="none" strike="noStrike" kern="1200" cap="none" spc="0" normalizeH="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a:t>
            </a: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הקפאת </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תצורה - המשך</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8" name="TextBox 7"/>
          <p:cNvSpPr txBox="1"/>
          <p:nvPr/>
        </p:nvSpPr>
        <p:spPr>
          <a:xfrm>
            <a:off x="-10470" y="115831"/>
            <a:ext cx="518952" cy="307777"/>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2/2</a:t>
            </a:r>
            <a:endParaRPr kumimoji="0" lang="he-IL" sz="14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sp>
        <p:nvSpPr>
          <p:cNvPr id="10" name="TextBox 9"/>
          <p:cNvSpPr txBox="1"/>
          <p:nvPr/>
        </p:nvSpPr>
        <p:spPr>
          <a:xfrm>
            <a:off x="4932040" y="5805264"/>
            <a:ext cx="2567485" cy="784830"/>
          </a:xfrm>
          <a:prstGeom prst="rect">
            <a:avLst/>
          </a:prstGeom>
          <a:noFill/>
        </p:spPr>
        <p:txBody>
          <a:bodyPr wrap="square" rtlCol="1">
            <a:spAutoFit/>
          </a:bodyPr>
          <a:lstStyle/>
          <a:p>
            <a:pPr marL="0" marR="0" lvl="0" indent="0" algn="r" defTabSz="914400" rtl="0" eaLnBrk="1" fontAlgn="ctr"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נדרש</a:t>
            </a:r>
          </a:p>
          <a:p>
            <a:pPr marL="0" marR="0" lvl="0" indent="0" algn="r" defTabSz="914400" rtl="0" eaLnBrk="1" fontAlgn="ctr"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נדרש במקרים מיוחדים</a:t>
            </a:r>
          </a:p>
          <a:p>
            <a:pPr marL="0" marR="0" lvl="0" indent="0" algn="r" defTabSz="914400" rtl="0" eaLnBrk="1" fontAlgn="ctr"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rPr>
              <a:t>ח</a:t>
            </a: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לק מתנאי אישור </a:t>
            </a:r>
            <a:r>
              <a:rPr kumimoji="0" lang="he-IL" sz="1100" b="0" i="0" u="none" strike="noStrike" kern="1200" cap="none" spc="0" normalizeH="0" baseline="0" noProof="0" dirty="0" err="1" smtClean="0">
                <a:ln>
                  <a:noFill/>
                </a:ln>
                <a:solidFill>
                  <a:prstClr val="black"/>
                </a:solidFill>
                <a:effectLst/>
                <a:uLnTx/>
                <a:uFillTx/>
                <a:latin typeface="David" panose="020E0502060401010101" pitchFamily="34" charset="-79"/>
                <a:ea typeface="+mn-ea"/>
                <a:cs typeface="David" panose="020E0502060401010101" pitchFamily="34" charset="-79"/>
              </a:rPr>
              <a:t>תוכנית</a:t>
            </a:r>
            <a:r>
              <a:rPr kumimoji="0" lang="he-IL" sz="11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העיצוב</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2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sp>
        <p:nvSpPr>
          <p:cNvPr id="11" name="TextBox 10"/>
          <p:cNvSpPr txBox="1"/>
          <p:nvPr/>
        </p:nvSpPr>
        <p:spPr>
          <a:xfrm>
            <a:off x="7216884" y="5811342"/>
            <a:ext cx="749550" cy="769441"/>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   V    </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FF0000"/>
                </a:solidFill>
                <a:effectLst/>
                <a:uLnTx/>
                <a:uFillTx/>
                <a:latin typeface="David" panose="020E0502060401010101" pitchFamily="34" charset="-79"/>
                <a:ea typeface="+mn-ea"/>
                <a:cs typeface="David" panose="020E0502060401010101" pitchFamily="34" charset="-79"/>
              </a:rPr>
              <a:t>V  *</a:t>
            </a:r>
            <a:r>
              <a:rPr kumimoji="0" lang="he-IL"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r>
              <a:rPr kumimoji="0" lang="en-US"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r>
              <a:rPr kumimoji="0" lang="he-IL"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endParaRPr kumimoji="0" lang="en-US"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srgbClr val="0000FF"/>
                </a:solidFill>
                <a:effectLst/>
                <a:uLnTx/>
                <a:uFillTx/>
                <a:latin typeface="David" panose="020E0502060401010101" pitchFamily="34" charset="-79"/>
                <a:ea typeface="+mn-ea"/>
                <a:cs typeface="David" panose="020E0502060401010101" pitchFamily="34" charset="-79"/>
              </a:rPr>
              <a:t>V**</a:t>
            </a:r>
            <a:r>
              <a:rPr kumimoji="0" lang="he-IL"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r>
              <a:rPr kumimoji="0" lang="en-US"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r>
              <a:rPr kumimoji="0" lang="he-IL"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a:t>
            </a:r>
            <a:endParaRPr kumimoji="0" lang="he-IL" sz="1100" b="1"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1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endParaRPr>
          </a:p>
        </p:txBody>
      </p:sp>
      <p:sp>
        <p:nvSpPr>
          <p:cNvPr id="13" name="מלבן 12"/>
          <p:cNvSpPr/>
          <p:nvPr/>
        </p:nvSpPr>
        <p:spPr>
          <a:xfrm>
            <a:off x="7413834" y="5621374"/>
            <a:ext cx="585417" cy="276999"/>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2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rPr>
              <a:t>מקרא:</a:t>
            </a:r>
            <a:endParaRPr kumimoji="0" lang="he-IL" sz="12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graphicFrame>
        <p:nvGraphicFramePr>
          <p:cNvPr id="5" name="טבלה 4"/>
          <p:cNvGraphicFramePr>
            <a:graphicFrameLocks noGrp="1"/>
          </p:cNvGraphicFramePr>
          <p:nvPr>
            <p:extLst>
              <p:ext uri="{D42A27DB-BD31-4B8C-83A1-F6EECF244321}">
                <p14:modId xmlns:p14="http://schemas.microsoft.com/office/powerpoint/2010/main" val="2932320220"/>
              </p:ext>
            </p:extLst>
          </p:nvPr>
        </p:nvGraphicFramePr>
        <p:xfrm>
          <a:off x="395536" y="870960"/>
          <a:ext cx="8389880" cy="4820372"/>
        </p:xfrm>
        <a:graphic>
          <a:graphicData uri="http://schemas.openxmlformats.org/drawingml/2006/table">
            <a:tbl>
              <a:tblPr rtl="1"/>
              <a:tblGrid>
                <a:gridCol w="403853">
                  <a:extLst>
                    <a:ext uri="{9D8B030D-6E8A-4147-A177-3AD203B41FA5}">
                      <a16:colId xmlns:a16="http://schemas.microsoft.com/office/drawing/2014/main" val="1406520502"/>
                    </a:ext>
                  </a:extLst>
                </a:gridCol>
                <a:gridCol w="648813">
                  <a:extLst>
                    <a:ext uri="{9D8B030D-6E8A-4147-A177-3AD203B41FA5}">
                      <a16:colId xmlns:a16="http://schemas.microsoft.com/office/drawing/2014/main" val="1385821347"/>
                    </a:ext>
                  </a:extLst>
                </a:gridCol>
                <a:gridCol w="681915">
                  <a:extLst>
                    <a:ext uri="{9D8B030D-6E8A-4147-A177-3AD203B41FA5}">
                      <a16:colId xmlns:a16="http://schemas.microsoft.com/office/drawing/2014/main" val="2052635914"/>
                    </a:ext>
                  </a:extLst>
                </a:gridCol>
                <a:gridCol w="966599">
                  <a:extLst>
                    <a:ext uri="{9D8B030D-6E8A-4147-A177-3AD203B41FA5}">
                      <a16:colId xmlns:a16="http://schemas.microsoft.com/office/drawing/2014/main" val="581353028"/>
                    </a:ext>
                  </a:extLst>
                </a:gridCol>
                <a:gridCol w="809916">
                  <a:extLst>
                    <a:ext uri="{9D8B030D-6E8A-4147-A177-3AD203B41FA5}">
                      <a16:colId xmlns:a16="http://schemas.microsoft.com/office/drawing/2014/main" val="5231326"/>
                    </a:ext>
                  </a:extLst>
                </a:gridCol>
                <a:gridCol w="2685728">
                  <a:extLst>
                    <a:ext uri="{9D8B030D-6E8A-4147-A177-3AD203B41FA5}">
                      <a16:colId xmlns:a16="http://schemas.microsoft.com/office/drawing/2014/main" val="3503444614"/>
                    </a:ext>
                  </a:extLst>
                </a:gridCol>
                <a:gridCol w="1602172">
                  <a:extLst>
                    <a:ext uri="{9D8B030D-6E8A-4147-A177-3AD203B41FA5}">
                      <a16:colId xmlns:a16="http://schemas.microsoft.com/office/drawing/2014/main" val="1768449340"/>
                    </a:ext>
                  </a:extLst>
                </a:gridCol>
                <a:gridCol w="590884">
                  <a:extLst>
                    <a:ext uri="{9D8B030D-6E8A-4147-A177-3AD203B41FA5}">
                      <a16:colId xmlns:a16="http://schemas.microsoft.com/office/drawing/2014/main" val="1254972527"/>
                    </a:ext>
                  </a:extLst>
                </a:gridCol>
              </a:tblGrid>
              <a:tr h="208549">
                <a:tc rowSpan="2">
                  <a:txBody>
                    <a:bodyPr/>
                    <a:lstStyle/>
                    <a:p>
                      <a:pPr marL="0" algn="ctr" defTabSz="914400" rtl="0" eaLnBrk="1" fontAlgn="ctr" latinLnBrk="0" hangingPunct="1"/>
                      <a:r>
                        <a:rPr lang="he-IL" sz="800" b="0" i="0" u="none" strike="noStrike" kern="1200" dirty="0" err="1">
                          <a:solidFill>
                            <a:srgbClr val="000000"/>
                          </a:solidFill>
                          <a:effectLst/>
                          <a:latin typeface="David" panose="020E0502060401010101" pitchFamily="34" charset="-79"/>
                          <a:ea typeface="+mn-ea"/>
                          <a:cs typeface="David" panose="020E0502060401010101" pitchFamily="34" charset="-79"/>
                        </a:rPr>
                        <a:t>מס"ד</a:t>
                      </a:r>
                      <a:endParaRPr lang="he-IL" sz="800" b="0" i="0" u="none" strike="noStrike" kern="1200" dirty="0">
                        <a:solidFill>
                          <a:srgbClr val="000000"/>
                        </a:solidFill>
                        <a:effectLst/>
                        <a:latin typeface="David" panose="020E0502060401010101" pitchFamily="34" charset="-79"/>
                        <a:ea typeface="+mn-ea"/>
                        <a:cs typeface="David" panose="020E0502060401010101" pitchFamily="34" charset="-79"/>
                      </a:endParaRP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פרק</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תת פרק</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rowSpan="2">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נושא</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gridSpan="3">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הקפאת תצורה </a:t>
                      </a:r>
                      <a:b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br>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(לאחר אישור ועדה לתוכנית עיצוב)</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hMerge="1">
                  <a:txBody>
                    <a:bodyPr/>
                    <a:lstStyle/>
                    <a:p>
                      <a:pPr rtl="1"/>
                      <a:endParaRPr lang="he-IL"/>
                    </a:p>
                  </a:txBody>
                  <a:tcPr/>
                </a:tc>
                <a:tc hMerge="1">
                  <a:txBody>
                    <a:bodyPr/>
                    <a:lstStyle/>
                    <a:p>
                      <a:pPr rtl="1"/>
                      <a:endParaRPr lang="he-IL"/>
                    </a:p>
                  </a:txBody>
                  <a:tcPr/>
                </a:tc>
                <a:tc rowSpan="2">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הצגה בדיון (כן/לא)</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324225763"/>
                  </a:ext>
                </a:extLst>
              </a:tr>
              <a:tr h="188036">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נדרש/לא נדרש</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תוצרים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הערות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vMerge="1">
                  <a:txBody>
                    <a:bodyPr/>
                    <a:lstStyle/>
                    <a:p>
                      <a:pPr rtl="1"/>
                      <a:endParaRPr lang="he-IL"/>
                    </a:p>
                  </a:txBody>
                  <a:tcPr/>
                </a:tc>
                <a:extLst>
                  <a:ext uri="{0D108BD9-81ED-4DB2-BD59-A6C34878D82A}">
                    <a16:rowId xmlns:a16="http://schemas.microsoft.com/office/drawing/2014/main" val="4249887912"/>
                  </a:ext>
                </a:extLst>
              </a:tr>
              <a:tr h="153847">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A</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B</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C</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D</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E</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F</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G</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H</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622740891"/>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24</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rowSpan="11">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מידע ותיאום מול גופים ורשויות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רשויות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תיאום  רשות עתיקות</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במידה וקיימת התרעה יש לתאם ולהציג משמעויות בתיאום עם רשות העתיקות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37013977"/>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25</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רשויות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תיאום/אישור משרד חינוך</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אישור תכנון ע"י משרד החינוך / הכרה בצורך / הסבות</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889625288"/>
                  </a:ext>
                </a:extLst>
              </a:tr>
              <a:tr h="287467">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26</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נכסים</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התייחסות במקרה של פלישות, הפקעות איחוד וחלוקה וכד', </a:t>
                      </a:r>
                      <a:br>
                        <a:rPr lang="he-IL" sz="800" b="0" i="0" u="none" strike="noStrike" kern="1200">
                          <a:solidFill>
                            <a:srgbClr val="000000"/>
                          </a:solidFill>
                          <a:effectLst/>
                          <a:latin typeface="David" panose="020E0502060401010101" pitchFamily="34" charset="-79"/>
                          <a:ea typeface="+mn-ea"/>
                          <a:cs typeface="David" panose="020E0502060401010101" pitchFamily="34" charset="-79"/>
                        </a:rPr>
                      </a:br>
                      <a:r>
                        <a:rPr lang="he-IL" sz="800" b="0" i="0" u="none" strike="noStrike" kern="1200">
                          <a:solidFill>
                            <a:srgbClr val="000000"/>
                          </a:solidFill>
                          <a:effectLst/>
                          <a:latin typeface="David" panose="020E0502060401010101" pitchFamily="34" charset="-79"/>
                          <a:ea typeface="+mn-ea"/>
                          <a:cs typeface="David" panose="020E0502060401010101" pitchFamily="34" charset="-79"/>
                        </a:rPr>
                        <a:t>פירוט פעולות הנדרשות להסדרה</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856296726"/>
                  </a:ext>
                </a:extLst>
              </a:tr>
              <a:tr h="245871">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27</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אדריכל העיר</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התייחסות לתכנון</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887408720"/>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28</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smtClean="0">
                          <a:solidFill>
                            <a:srgbClr val="000000"/>
                          </a:solidFill>
                          <a:effectLst/>
                          <a:latin typeface="David" panose="020E0502060401010101" pitchFamily="34" charset="-79"/>
                          <a:ea typeface="+mn-ea"/>
                          <a:cs typeface="David" panose="020E0502060401010101" pitchFamily="34" charset="-79"/>
                        </a:rPr>
                        <a:t>שימור</a:t>
                      </a:r>
                      <a:endParaRPr lang="he-IL" sz="800" b="0" i="0" u="none" strike="noStrike" kern="1200" dirty="0">
                        <a:solidFill>
                          <a:srgbClr val="000000"/>
                        </a:solidFill>
                        <a:effectLst/>
                        <a:latin typeface="David" panose="020E0502060401010101" pitchFamily="34" charset="-79"/>
                        <a:ea typeface="+mn-ea"/>
                        <a:cs typeface="David" panose="020E0502060401010101" pitchFamily="34" charset="-79"/>
                      </a:endParaRP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kumimoji="0" lang="en-US" sz="800" b="1" i="0" u="none" strike="noStrike" kern="1200" cap="none" spc="0" normalizeH="0" baseline="0" noProof="0" dirty="0" smtClean="0">
                          <a:ln>
                            <a:noFill/>
                          </a:ln>
                          <a:solidFill>
                            <a:srgbClr val="FF0000"/>
                          </a:solidFill>
                          <a:effectLst/>
                          <a:uLnTx/>
                          <a:uFillTx/>
                          <a:latin typeface="David" panose="020E0502060401010101" pitchFamily="34" charset="-79"/>
                          <a:ea typeface="+mn-ea"/>
                          <a:cs typeface="David" panose="020E0502060401010101" pitchFamily="34" charset="-79"/>
                        </a:rPr>
                        <a:t>V  *</a:t>
                      </a:r>
                      <a:r>
                        <a:rPr kumimoji="0" lang="he-IL" sz="8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a:t>
                      </a:r>
                      <a:endParaRPr lang="en-US" sz="800" b="0" i="0" u="none" strike="noStrike" kern="1200" dirty="0">
                        <a:solidFill>
                          <a:srgbClr val="000000"/>
                        </a:solidFill>
                        <a:effectLst/>
                        <a:latin typeface="David" panose="020E0502060401010101" pitchFamily="34" charset="-79"/>
                        <a:ea typeface="+mn-ea"/>
                        <a:cs typeface="David" panose="020E0502060401010101" pitchFamily="34" charset="-79"/>
                      </a:endParaRP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התייחסות לתכנון</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smtClean="0">
                          <a:solidFill>
                            <a:srgbClr val="000000"/>
                          </a:solidFill>
                          <a:effectLst/>
                          <a:latin typeface="David" panose="020E0502060401010101" pitchFamily="34" charset="-79"/>
                          <a:ea typeface="+mn-ea"/>
                          <a:cs typeface="David" panose="020E0502060401010101" pitchFamily="34" charset="-79"/>
                        </a:rPr>
                        <a:t>רק בפרויקטים המכילים</a:t>
                      </a:r>
                      <a:r>
                        <a:rPr lang="he-IL" sz="800" b="0" i="0" u="none" strike="noStrike" kern="1200" baseline="0" dirty="0" smtClean="0">
                          <a:solidFill>
                            <a:srgbClr val="000000"/>
                          </a:solidFill>
                          <a:effectLst/>
                          <a:latin typeface="David" panose="020E0502060401010101" pitchFamily="34" charset="-79"/>
                          <a:ea typeface="+mn-ea"/>
                          <a:cs typeface="David" panose="020E0502060401010101" pitchFamily="34" charset="-79"/>
                        </a:rPr>
                        <a:t> מבנה לשימור</a:t>
                      </a:r>
                      <a:endParaRPr lang="he-IL" sz="800" b="0" i="0" u="none" strike="noStrike" kern="1200" dirty="0">
                        <a:solidFill>
                          <a:srgbClr val="000000"/>
                        </a:solidFill>
                        <a:effectLst/>
                        <a:latin typeface="David" panose="020E0502060401010101" pitchFamily="34" charset="-79"/>
                        <a:ea typeface="+mn-ea"/>
                        <a:cs typeface="David" panose="020E0502060401010101" pitchFamily="34" charset="-79"/>
                      </a:endParaRP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endParaRPr lang="he-IL" sz="800" b="0" i="0" u="none" strike="noStrike" kern="1200" dirty="0">
                        <a:solidFill>
                          <a:srgbClr val="000000"/>
                        </a:solidFill>
                        <a:effectLst/>
                        <a:latin typeface="David" panose="020E0502060401010101" pitchFamily="34" charset="-79"/>
                        <a:ea typeface="+mn-ea"/>
                        <a:cs typeface="David" panose="020E0502060401010101" pitchFamily="34" charset="-79"/>
                      </a:endParaRP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3182267501"/>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29</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איכות סביבה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תיאום התכנון מול הרשות לאיכות הסביבה</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במקרים בהם נדרשת התייחסות לאיכות הסביבה כגון: סמוך לדרך איילון</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565458714"/>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30</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גנים ונוף (שפ"ע)</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תיאום התכנון מול אדריכל שפ"ע</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58065795"/>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31</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תיעול ונגר</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תיאום התכנון מול היחידה לתיעול</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חלק מתנאי אישור ועדה לתכנית עיצוב</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320604892"/>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32</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ביטחון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קבלת הנחיות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במקרים בהם ישנה התייחסות מיוחדת כגון בניה בקו 0</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414493932"/>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33</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אגף מבני ציבור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קבלת התייחסות לפני הצגה אצל הממונה</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633166536"/>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34</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גופים עירוניים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לקוח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קבלת התייחסות לפני הצגה אצל הממונה</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330477523"/>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35</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רישוי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תיאום הנדסי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תיאום הנדסי של מערכות ותשתיות במגרש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תיאום הנדסי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7253071"/>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36</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אדריכל העיר</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תיאום  תוכנית עיצוב</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אישור ועדה לתוכנית עיצוב</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6250057"/>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37</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rowSpan="4">
                  <a:txBody>
                    <a:bodyPr/>
                    <a:lstStyle/>
                    <a:p>
                      <a:pPr marL="0" algn="ctr" defTabSz="914400" rtl="0" eaLnBrk="1" fontAlgn="ctr" latinLnBrk="0" hangingPunct="1"/>
                      <a:r>
                        <a:rPr lang="he-IL" sz="800" b="0" i="0" u="none" strike="noStrike" kern="1200" dirty="0" err="1">
                          <a:solidFill>
                            <a:srgbClr val="000000"/>
                          </a:solidFill>
                          <a:effectLst/>
                          <a:latin typeface="David" panose="020E0502060401010101" pitchFamily="34" charset="-79"/>
                          <a:ea typeface="+mn-ea"/>
                          <a:cs typeface="David" panose="020E0502060401010101" pitchFamily="34" charset="-79"/>
                        </a:rPr>
                        <a:t>פרויקטלי</a:t>
                      </a:r>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התקשרויות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התקשרויות צוות מלא</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רשימת מתכננים ויועצים מלאה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391634334"/>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38</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אומדן</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אומדן לכל חלופה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אומדן מפורט לאחר התייחסות מתכננים</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2483403843"/>
                  </a:ext>
                </a:extLst>
              </a:tr>
              <a:tr h="245871">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39</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לו"ז</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לו"ז</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פירוט לו"ז מפורט, אילוצים, סיכונים</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864789268"/>
                  </a:ext>
                </a:extLst>
              </a:tr>
              <a:tr h="245871">
                <a:tc>
                  <a:txBody>
                    <a:bodyPr/>
                    <a:lstStyle/>
                    <a:p>
                      <a:pPr marL="0" algn="ctr" defTabSz="914400" rtl="0" eaLnBrk="1" fontAlgn="ctr" latinLnBrk="0" hangingPunct="1"/>
                      <a:r>
                        <a:rPr lang="he-IL" sz="800" b="0" i="0" u="none" strike="noStrike" kern="1200" dirty="0" smtClean="0">
                          <a:solidFill>
                            <a:srgbClr val="000000"/>
                          </a:solidFill>
                          <a:effectLst/>
                          <a:latin typeface="David" panose="020E0502060401010101" pitchFamily="34" charset="-79"/>
                          <a:ea typeface="+mn-ea"/>
                          <a:cs typeface="David" panose="020E0502060401010101" pitchFamily="34" charset="-79"/>
                        </a:rPr>
                        <a:t>40</a:t>
                      </a:r>
                      <a:endParaRPr lang="he-IL" sz="800" b="0" i="0" u="none" strike="noStrike" kern="1200" dirty="0">
                        <a:solidFill>
                          <a:srgbClr val="000000"/>
                        </a:solidFill>
                        <a:effectLst/>
                        <a:latin typeface="David" panose="020E0502060401010101" pitchFamily="34" charset="-79"/>
                        <a:ea typeface="+mn-ea"/>
                        <a:cs typeface="David" panose="020E0502060401010101" pitchFamily="34" charset="-79"/>
                      </a:endParaRP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vMerge="1">
                  <a:txBody>
                    <a:bodyPr/>
                    <a:lstStyle/>
                    <a:p>
                      <a:pPr rtl="1"/>
                      <a:endParaRPr lang="he-IL"/>
                    </a:p>
                  </a:txBody>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ניהול סיכונים</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ניהול סיכונים</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a:solidFill>
                            <a:srgbClr val="000000"/>
                          </a:solidFill>
                          <a:effectLst/>
                          <a:latin typeface="David" panose="020E0502060401010101" pitchFamily="34" charset="-79"/>
                          <a:ea typeface="+mn-ea"/>
                          <a:cs typeface="David" panose="020E0502060401010101" pitchFamily="34" charset="-79"/>
                        </a:rPr>
                        <a:t>ניהול הסיכונים בפרויקט</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he-IL" sz="800" b="0" i="0" u="none" strike="noStrike" kern="1200" dirty="0">
                          <a:solidFill>
                            <a:srgbClr val="000000"/>
                          </a:solidFill>
                          <a:effectLst/>
                          <a:latin typeface="David" panose="020E0502060401010101" pitchFamily="34" charset="-79"/>
                          <a:ea typeface="+mn-ea"/>
                          <a:cs typeface="David" panose="020E0502060401010101" pitchFamily="34" charset="-79"/>
                        </a:rPr>
                        <a:t> </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tc>
                  <a:txBody>
                    <a:bodyPr/>
                    <a:lstStyle/>
                    <a:p>
                      <a:pPr marL="0" algn="ctr" defTabSz="914400" rtl="0" eaLnBrk="1" fontAlgn="ctr" latinLnBrk="0" hangingPunct="1"/>
                      <a:r>
                        <a:rPr lang="en-US" sz="800" b="0" i="0" u="none" strike="noStrike" kern="1200" dirty="0">
                          <a:solidFill>
                            <a:srgbClr val="000000"/>
                          </a:solidFill>
                          <a:effectLst/>
                          <a:latin typeface="David" panose="020E0502060401010101" pitchFamily="34" charset="-79"/>
                          <a:ea typeface="+mn-ea"/>
                          <a:cs typeface="David" panose="020E0502060401010101" pitchFamily="34" charset="-79"/>
                        </a:rPr>
                        <a:t>V</a:t>
                      </a:r>
                    </a:p>
                  </a:txBody>
                  <a:tcPr marL="4274" marR="4274" marT="427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4E4"/>
                    </a:solidFill>
                  </a:tcPr>
                </a:tc>
                <a:extLst>
                  <a:ext uri="{0D108BD9-81ED-4DB2-BD59-A6C34878D82A}">
                    <a16:rowId xmlns:a16="http://schemas.microsoft.com/office/drawing/2014/main" val="1659255581"/>
                  </a:ext>
                </a:extLst>
              </a:tr>
            </a:tbl>
          </a:graphicData>
        </a:graphic>
      </p:graphicFrame>
    </p:spTree>
    <p:extLst>
      <p:ext uri="{BB962C8B-B14F-4D97-AF65-F5344CB8AC3E}">
        <p14:creationId xmlns:p14="http://schemas.microsoft.com/office/powerpoint/2010/main" val="3251279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2123728" y="-27384"/>
            <a:ext cx="492387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הצגת התכנון </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13" name="TextBox 12"/>
          <p:cNvSpPr txBox="1"/>
          <p:nvPr/>
        </p:nvSpPr>
        <p:spPr>
          <a:xfrm>
            <a:off x="-10136" y="1040791"/>
            <a:ext cx="9073008" cy="5016758"/>
          </a:xfrm>
          <a:prstGeom prst="rect">
            <a:avLst/>
          </a:prstGeom>
          <a:noFill/>
        </p:spPr>
        <p:txBody>
          <a:bodyPr wrap="square" rtlCol="1">
            <a:spAutoFit/>
          </a:bodyPr>
          <a:lstStyle/>
          <a:p>
            <a:pPr marL="914400" marR="0" lvl="1" indent="-4572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תיאור הפרויקט </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תכולה </a:t>
            </a:r>
            <a:endParaRPr kumimoji="0" lang="en-US"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endParaRPr>
          </a:p>
          <a:p>
            <a:pPr marL="914400" marR="0" lvl="1" indent="-4572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הצגת התכנון: </a:t>
            </a:r>
          </a:p>
          <a:p>
            <a:pPr marL="1371600" marR="0" lvl="2" indent="-457200" algn="r" defTabSz="914400" rtl="1" eaLnBrk="1" fontAlgn="auto" latinLnBrk="0" hangingPunct="1">
              <a:lnSpc>
                <a:spcPct val="150000"/>
              </a:lnSpc>
              <a:spcBef>
                <a:spcPts val="0"/>
              </a:spcBef>
              <a:spcAft>
                <a:spcPts val="0"/>
              </a:spcAft>
              <a:buClrTx/>
              <a:buSzTx/>
              <a:buFont typeface="+mj-cs"/>
              <a:buAutoNum type="hebrew2Minus"/>
              <a:tabLst/>
              <a:defRPr/>
            </a:pP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תכנית העמדה (בינוי וסביבה) </a:t>
            </a:r>
          </a:p>
          <a:p>
            <a:pPr marL="1371600" marR="0" lvl="2" indent="-457200" algn="r" defTabSz="914400" rtl="1" eaLnBrk="1" fontAlgn="auto" latinLnBrk="0" hangingPunct="1">
              <a:lnSpc>
                <a:spcPct val="150000"/>
              </a:lnSpc>
              <a:spcBef>
                <a:spcPts val="0"/>
              </a:spcBef>
              <a:spcAft>
                <a:spcPts val="0"/>
              </a:spcAft>
              <a:buClrTx/>
              <a:buSzTx/>
              <a:buFont typeface="+mj-lt"/>
              <a:buAutoNum type="hebrew2Minus"/>
              <a:tabLst/>
              <a:defRPr/>
            </a:pP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תכנית בינוי לפי קומות  </a:t>
            </a:r>
          </a:p>
          <a:p>
            <a:pPr marL="1371600" marR="0" lvl="2" indent="-457200" algn="r" defTabSz="914400" rtl="1" eaLnBrk="1" fontAlgn="auto" latinLnBrk="0" hangingPunct="1">
              <a:lnSpc>
                <a:spcPct val="150000"/>
              </a:lnSpc>
              <a:spcBef>
                <a:spcPts val="0"/>
              </a:spcBef>
              <a:spcAft>
                <a:spcPts val="0"/>
              </a:spcAft>
              <a:buClrTx/>
              <a:buSzTx/>
              <a:buFont typeface="+mj-lt"/>
              <a:buAutoNum type="hebrew2Minus"/>
              <a:tabLst/>
              <a:defRPr/>
            </a:pP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חזיתות, חתכים והדמיות</a:t>
            </a:r>
          </a:p>
          <a:p>
            <a:pPr marL="1371600" marR="0" lvl="2" indent="-457200" algn="r" defTabSz="914400" rtl="1" eaLnBrk="1" fontAlgn="auto" latinLnBrk="0" hangingPunct="1">
              <a:lnSpc>
                <a:spcPct val="150000"/>
              </a:lnSpc>
              <a:spcBef>
                <a:spcPts val="0"/>
              </a:spcBef>
              <a:spcAft>
                <a:spcPts val="0"/>
              </a:spcAft>
              <a:buClrTx/>
              <a:buSzTx/>
              <a:buFont typeface="+mj-lt"/>
              <a:buAutoNum type="hebrew2Minus"/>
              <a:tabLst/>
              <a:defRPr/>
            </a:pPr>
            <a:r>
              <a:rPr lang="he-IL" sz="2000" dirty="0" smtClean="0">
                <a:solidFill>
                  <a:prstClr val="black"/>
                </a:solidFill>
                <a:latin typeface="David" panose="020E0502060401010101" pitchFamily="34" charset="-79"/>
                <a:ea typeface="Verdana" panose="020B0604030504040204" pitchFamily="34" charset="0"/>
                <a:cs typeface="David" panose="020E0502060401010101" pitchFamily="34" charset="-79"/>
              </a:rPr>
              <a:t>הצגת מודל </a:t>
            </a:r>
            <a:r>
              <a:rPr lang="en-US" sz="2000" dirty="0" smtClean="0">
                <a:solidFill>
                  <a:prstClr val="black"/>
                </a:solidFill>
                <a:latin typeface="David" panose="020E0502060401010101" pitchFamily="34" charset="-79"/>
                <a:ea typeface="Verdana" panose="020B0604030504040204" pitchFamily="34" charset="0"/>
                <a:cs typeface="David" panose="020E0502060401010101" pitchFamily="34" charset="-79"/>
              </a:rPr>
              <a:t>BIM</a:t>
            </a:r>
            <a:r>
              <a:rPr lang="he-IL" sz="2000" dirty="0" smtClean="0">
                <a:solidFill>
                  <a:prstClr val="black"/>
                </a:solidFill>
                <a:latin typeface="David" panose="020E0502060401010101" pitchFamily="34" charset="-79"/>
                <a:ea typeface="Verdana" panose="020B0604030504040204" pitchFamily="34" charset="0"/>
                <a:cs typeface="David" panose="020E0502060401010101" pitchFamily="34" charset="-79"/>
              </a:rPr>
              <a:t> (אם תוכנן ב- </a:t>
            </a:r>
            <a:r>
              <a:rPr lang="en-US" sz="2000" dirty="0" smtClean="0">
                <a:solidFill>
                  <a:prstClr val="black"/>
                </a:solidFill>
                <a:latin typeface="David" panose="020E0502060401010101" pitchFamily="34" charset="-79"/>
                <a:ea typeface="Verdana" panose="020B0604030504040204" pitchFamily="34" charset="0"/>
                <a:cs typeface="David" panose="020E0502060401010101" pitchFamily="34" charset="-79"/>
              </a:rPr>
              <a:t>BIM</a:t>
            </a:r>
            <a:r>
              <a:rPr lang="he-IL" sz="2000" dirty="0" smtClean="0">
                <a:solidFill>
                  <a:prstClr val="black"/>
                </a:solidFill>
                <a:latin typeface="David" panose="020E0502060401010101" pitchFamily="34" charset="-79"/>
                <a:ea typeface="Verdana" panose="020B0604030504040204" pitchFamily="34" charset="0"/>
                <a:cs typeface="David" panose="020E0502060401010101" pitchFamily="34" charset="-79"/>
              </a:rPr>
              <a:t>)</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p>
          <a:p>
            <a:pPr marL="914400" marR="0" lvl="1" indent="-4572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טבלת נתונים:</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שטחים, חישוב ניצול אחוזי בניה, יחס ברוטו:</a:t>
            </a:r>
            <a:r>
              <a:rPr lang="he-IL" sz="2000" dirty="0" smtClean="0">
                <a:solidFill>
                  <a:prstClr val="black"/>
                </a:solidFill>
                <a:latin typeface="David" panose="020E0502060401010101" pitchFamily="34" charset="-79"/>
                <a:ea typeface="Verdana" panose="020B0604030504040204" pitchFamily="34" charset="0"/>
                <a:cs typeface="David" panose="020E0502060401010101" pitchFamily="34" charset="-79"/>
              </a:rPr>
              <a:t>נטו</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יחס שטח לתלמיד וכד' - </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בהתאם לתבנית מצורפת</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p>
          <a:p>
            <a:pPr marL="914400" marR="0" lvl="1" indent="-4572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אומדן - בהתאם לתבנית מצורפת</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a:t>
            </a:r>
          </a:p>
          <a:p>
            <a:pPr marL="914400" marR="0" lvl="1" indent="-4572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לו"ז/שלביות ביצוע</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b="0" i="0" u="sng"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pic>
        <p:nvPicPr>
          <p:cNvPr id="3" name="תמונה 2">
            <a:hlinkClick r:id="rId2" action="ppaction://hlinksldjump"/>
          </p:cNvPr>
          <p:cNvPicPr>
            <a:picLocks noChangeAspect="1"/>
          </p:cNvPicPr>
          <p:nvPr/>
        </p:nvPicPr>
        <p:blipFill>
          <a:blip r:embed="rId3"/>
          <a:stretch>
            <a:fillRect/>
          </a:stretch>
        </p:blipFill>
        <p:spPr>
          <a:xfrm>
            <a:off x="4942504" y="4437112"/>
            <a:ext cx="228861" cy="235867"/>
          </a:xfrm>
          <a:prstGeom prst="rect">
            <a:avLst/>
          </a:prstGeom>
        </p:spPr>
      </p:pic>
      <p:pic>
        <p:nvPicPr>
          <p:cNvPr id="11" name="תמונה 10">
            <a:hlinkClick r:id="rId4" action="ppaction://hlinksldjump"/>
          </p:cNvPr>
          <p:cNvPicPr>
            <a:picLocks noChangeAspect="1"/>
          </p:cNvPicPr>
          <p:nvPr/>
        </p:nvPicPr>
        <p:blipFill>
          <a:blip r:embed="rId3"/>
          <a:stretch>
            <a:fillRect/>
          </a:stretch>
        </p:blipFill>
        <p:spPr>
          <a:xfrm>
            <a:off x="4722435" y="4871974"/>
            <a:ext cx="228861" cy="235867"/>
          </a:xfrm>
          <a:prstGeom prst="rect">
            <a:avLst/>
          </a:prstGeom>
        </p:spPr>
      </p:pic>
    </p:spTree>
    <p:extLst>
      <p:ext uri="{BB962C8B-B14F-4D97-AF65-F5344CB8AC3E}">
        <p14:creationId xmlns:p14="http://schemas.microsoft.com/office/powerpoint/2010/main" val="10297486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1475656" y="46613"/>
            <a:ext cx="6436044"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תיאור הפרויקט - תבנית לנתונים כלליים</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graphicFrame>
        <p:nvGraphicFramePr>
          <p:cNvPr id="3" name="טבלה 2"/>
          <p:cNvGraphicFramePr>
            <a:graphicFrameLocks noGrp="1"/>
          </p:cNvGraphicFramePr>
          <p:nvPr>
            <p:extLst>
              <p:ext uri="{D42A27DB-BD31-4B8C-83A1-F6EECF244321}">
                <p14:modId xmlns:p14="http://schemas.microsoft.com/office/powerpoint/2010/main" val="767693125"/>
              </p:ext>
            </p:extLst>
          </p:nvPr>
        </p:nvGraphicFramePr>
        <p:xfrm>
          <a:off x="1907704" y="848486"/>
          <a:ext cx="5405246" cy="5585522"/>
        </p:xfrm>
        <a:graphic>
          <a:graphicData uri="http://schemas.openxmlformats.org/drawingml/2006/table">
            <a:tbl>
              <a:tblPr rtl="1"/>
              <a:tblGrid>
                <a:gridCol w="453071">
                  <a:extLst>
                    <a:ext uri="{9D8B030D-6E8A-4147-A177-3AD203B41FA5}">
                      <a16:colId xmlns:a16="http://schemas.microsoft.com/office/drawing/2014/main" val="4002865485"/>
                    </a:ext>
                  </a:extLst>
                </a:gridCol>
                <a:gridCol w="1032581">
                  <a:extLst>
                    <a:ext uri="{9D8B030D-6E8A-4147-A177-3AD203B41FA5}">
                      <a16:colId xmlns:a16="http://schemas.microsoft.com/office/drawing/2014/main" val="684302234"/>
                    </a:ext>
                  </a:extLst>
                </a:gridCol>
                <a:gridCol w="1538336">
                  <a:extLst>
                    <a:ext uri="{9D8B030D-6E8A-4147-A177-3AD203B41FA5}">
                      <a16:colId xmlns:a16="http://schemas.microsoft.com/office/drawing/2014/main" val="2503036815"/>
                    </a:ext>
                  </a:extLst>
                </a:gridCol>
                <a:gridCol w="1359214">
                  <a:extLst>
                    <a:ext uri="{9D8B030D-6E8A-4147-A177-3AD203B41FA5}">
                      <a16:colId xmlns:a16="http://schemas.microsoft.com/office/drawing/2014/main" val="1263482557"/>
                    </a:ext>
                  </a:extLst>
                </a:gridCol>
                <a:gridCol w="1022044">
                  <a:extLst>
                    <a:ext uri="{9D8B030D-6E8A-4147-A177-3AD203B41FA5}">
                      <a16:colId xmlns:a16="http://schemas.microsoft.com/office/drawing/2014/main" val="2153568613"/>
                    </a:ext>
                  </a:extLst>
                </a:gridCol>
              </a:tblGrid>
              <a:tr h="180729">
                <a:tc gridSpan="5">
                  <a:txBody>
                    <a:bodyPr/>
                    <a:lstStyle/>
                    <a:p>
                      <a:pPr algn="ctr" rtl="1" fontAlgn="ctr"/>
                      <a:endParaRPr lang="en-US" sz="1600" b="1" i="0" u="none" strike="noStrike" dirty="0">
                        <a:solidFill>
                          <a:srgbClr val="000000"/>
                        </a:solidFill>
                        <a:effectLst/>
                        <a:latin typeface="David" panose="020E0502060401010101" pitchFamily="34" charset="-79"/>
                        <a:cs typeface="David" panose="020E0502060401010101" pitchFamily="34" charset="-79"/>
                      </a:endParaRPr>
                    </a:p>
                  </a:txBody>
                  <a:tcPr marL="5491" marR="5491" marT="5491" marB="0" anchor="ctr">
                    <a:lnL>
                      <a:noFill/>
                    </a:lnL>
                    <a:lnR w="12700" cmpd="sng">
                      <a:noFill/>
                      <a:prstDash val="solid"/>
                    </a:lnR>
                    <a:lnT>
                      <a:noFill/>
                    </a:lnT>
                    <a:lnB>
                      <a:noFill/>
                    </a:lnB>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tc hMerge="1">
                  <a:txBody>
                    <a:bodyPr/>
                    <a:lstStyle/>
                    <a:p>
                      <a:pPr rtl="1"/>
                      <a:endParaRPr lang="he-IL"/>
                    </a:p>
                  </a:txBody>
                  <a:tcPr/>
                </a:tc>
                <a:extLst>
                  <a:ext uri="{0D108BD9-81ED-4DB2-BD59-A6C34878D82A}">
                    <a16:rowId xmlns:a16="http://schemas.microsoft.com/office/drawing/2014/main" val="4247134289"/>
                  </a:ext>
                </a:extLst>
              </a:tr>
              <a:tr h="147260">
                <a:tc>
                  <a:txBody>
                    <a:bodyPr/>
                    <a:lstStyle/>
                    <a:p>
                      <a:pPr algn="ctr" rtl="0" fontAlgn="ctr"/>
                      <a:endParaRPr lang="he-IL" sz="700" b="0" i="0" u="none" strike="noStrike">
                        <a:solidFill>
                          <a:srgbClr val="000000"/>
                        </a:solidFill>
                        <a:effectLst/>
                        <a:latin typeface="David" panose="020E0502060401010101" pitchFamily="34" charset="-79"/>
                        <a:cs typeface="David" panose="020E0502060401010101" pitchFamily="34" charset="-79"/>
                      </a:endParaRPr>
                    </a:p>
                  </a:txBody>
                  <a:tcPr marL="5491" marR="5491" marT="549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ctr"/>
                      <a:endParaRPr lang="he-IL" sz="700" b="0" i="0" u="none" strike="noStrike">
                        <a:solidFill>
                          <a:srgbClr val="000000"/>
                        </a:solidFill>
                        <a:effectLst/>
                        <a:latin typeface="David" panose="020E0502060401010101" pitchFamily="34" charset="-79"/>
                        <a:cs typeface="David" panose="020E0502060401010101" pitchFamily="34" charset="-79"/>
                      </a:endParaRPr>
                    </a:p>
                  </a:txBody>
                  <a:tcPr marL="5491" marR="5491" marT="549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ctr"/>
                      <a:endParaRPr lang="he-IL" sz="700" b="0" i="0" u="none" strike="noStrike" dirty="0">
                        <a:solidFill>
                          <a:srgbClr val="000000"/>
                        </a:solidFill>
                        <a:effectLst/>
                        <a:latin typeface="David" panose="020E0502060401010101" pitchFamily="34" charset="-79"/>
                        <a:cs typeface="David" panose="020E0502060401010101" pitchFamily="34" charset="-79"/>
                      </a:endParaRPr>
                    </a:p>
                  </a:txBody>
                  <a:tcPr marL="5491" marR="5491" marT="549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ctr"/>
                      <a:endParaRPr lang="he-IL" sz="700" b="0" i="0" u="none" strike="noStrike" dirty="0">
                        <a:solidFill>
                          <a:srgbClr val="000000"/>
                        </a:solidFill>
                        <a:effectLst/>
                        <a:latin typeface="David" panose="020E0502060401010101" pitchFamily="34" charset="-79"/>
                        <a:cs typeface="David" panose="020E0502060401010101" pitchFamily="34" charset="-79"/>
                      </a:endParaRPr>
                    </a:p>
                  </a:txBody>
                  <a:tcPr marL="5491" marR="5491" marT="5491"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rtl="0" fontAlgn="ctr"/>
                      <a:endParaRPr lang="he-IL" sz="700" b="0" i="0" u="none" strike="noStrike" dirty="0">
                        <a:solidFill>
                          <a:srgbClr val="000000"/>
                        </a:solidFill>
                        <a:effectLst/>
                        <a:latin typeface="David" panose="020E0502060401010101" pitchFamily="34" charset="-79"/>
                        <a:cs typeface="David" panose="020E0502060401010101" pitchFamily="34" charset="-79"/>
                      </a:endParaRPr>
                    </a:p>
                  </a:txBody>
                  <a:tcPr marL="5491" marR="5491" marT="5491"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605075"/>
                  </a:ext>
                </a:extLst>
              </a:tr>
              <a:tr h="326651">
                <a:tc>
                  <a:txBody>
                    <a:bodyPr/>
                    <a:lstStyle/>
                    <a:p>
                      <a:pPr algn="ctr" rtl="1" fontAlgn="ctr"/>
                      <a:r>
                        <a:rPr lang="he-IL" sz="1400" b="1" i="0" u="none" strike="noStrike" dirty="0" err="1">
                          <a:solidFill>
                            <a:srgbClr val="000000"/>
                          </a:solidFill>
                          <a:effectLst/>
                          <a:latin typeface="David" panose="020E0502060401010101" pitchFamily="34" charset="-79"/>
                          <a:cs typeface="David" panose="020E0502060401010101" pitchFamily="34" charset="-79"/>
                        </a:rPr>
                        <a:t>מס"ד</a:t>
                      </a:r>
                      <a:endParaRPr lang="he-IL" sz="1400" b="1" i="0" u="none" strike="noStrike" dirty="0">
                        <a:solidFill>
                          <a:srgbClr val="000000"/>
                        </a:solidFill>
                        <a:effectLst/>
                        <a:latin typeface="David" panose="020E0502060401010101" pitchFamily="34" charset="-79"/>
                        <a:cs typeface="David" panose="020E0502060401010101" pitchFamily="34" charset="-79"/>
                      </a:endParaRP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400" b="1" i="0" u="none" strike="noStrike" dirty="0">
                          <a:solidFill>
                            <a:srgbClr val="000000"/>
                          </a:solidFill>
                          <a:effectLst/>
                          <a:latin typeface="David" panose="020E0502060401010101" pitchFamily="34" charset="-79"/>
                          <a:cs typeface="David" panose="020E0502060401010101" pitchFamily="34" charset="-79"/>
                        </a:rPr>
                        <a:t>פרק</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400" b="1" i="0" u="none" strike="noStrike" dirty="0">
                          <a:solidFill>
                            <a:srgbClr val="000000"/>
                          </a:solidFill>
                          <a:effectLst/>
                          <a:latin typeface="David" panose="020E0502060401010101" pitchFamily="34" charset="-79"/>
                          <a:cs typeface="David" panose="020E0502060401010101" pitchFamily="34" charset="-79"/>
                        </a:rPr>
                        <a:t>נושא</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400" b="1" i="0" u="none" strike="noStrike" dirty="0">
                          <a:solidFill>
                            <a:srgbClr val="000000"/>
                          </a:solidFill>
                          <a:effectLst/>
                          <a:latin typeface="David" panose="020E0502060401010101" pitchFamily="34" charset="-79"/>
                          <a:cs typeface="David" panose="020E0502060401010101" pitchFamily="34" charset="-79"/>
                        </a:rPr>
                        <a:t>שטח (מ"ר) /יחס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he-IL" sz="1400" b="1" i="0" u="none" strike="noStrike" dirty="0">
                          <a:solidFill>
                            <a:srgbClr val="000000"/>
                          </a:solidFill>
                          <a:effectLst/>
                          <a:latin typeface="David" panose="020E0502060401010101" pitchFamily="34" charset="-79"/>
                          <a:cs typeface="David" panose="020E0502060401010101" pitchFamily="34" charset="-79"/>
                        </a:rPr>
                        <a:t>הערות כללית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585718660"/>
                  </a:ext>
                </a:extLst>
              </a:tr>
              <a:tr h="240972">
                <a:tc>
                  <a:txBody>
                    <a:bodyPr/>
                    <a:lstStyle/>
                    <a:p>
                      <a:pPr algn="ctr" rtl="0" fontAlgn="ctr"/>
                      <a:r>
                        <a:rPr lang="en-US" sz="1400" b="1" i="0" u="none" strike="noStrike">
                          <a:solidFill>
                            <a:srgbClr val="000000"/>
                          </a:solidFill>
                          <a:effectLst/>
                          <a:latin typeface="David" panose="020E0502060401010101" pitchFamily="34" charset="-79"/>
                          <a:cs typeface="David" panose="020E0502060401010101" pitchFamily="34" charset="-79"/>
                        </a:rPr>
                        <a:t>A</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400" b="1" i="0" u="none" strike="noStrike" dirty="0">
                          <a:solidFill>
                            <a:srgbClr val="000000"/>
                          </a:solidFill>
                          <a:effectLst/>
                          <a:latin typeface="David" panose="020E0502060401010101" pitchFamily="34" charset="-79"/>
                          <a:cs typeface="David" panose="020E0502060401010101" pitchFamily="34" charset="-79"/>
                        </a:rPr>
                        <a:t>B</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400" b="1" i="0" u="none" strike="noStrike" dirty="0">
                          <a:solidFill>
                            <a:srgbClr val="000000"/>
                          </a:solidFill>
                          <a:effectLst/>
                          <a:latin typeface="David" panose="020E0502060401010101" pitchFamily="34" charset="-79"/>
                          <a:cs typeface="David" panose="020E0502060401010101" pitchFamily="34" charset="-79"/>
                        </a:rPr>
                        <a:t>C</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0" fontAlgn="ctr"/>
                      <a:r>
                        <a:rPr lang="en-US" sz="1400" b="1" i="0" u="none" strike="noStrike" dirty="0">
                          <a:solidFill>
                            <a:srgbClr val="000000"/>
                          </a:solidFill>
                          <a:effectLst/>
                          <a:latin typeface="David" panose="020E0502060401010101" pitchFamily="34" charset="-79"/>
                          <a:cs typeface="David" panose="020E0502060401010101" pitchFamily="34" charset="-79"/>
                        </a:rPr>
                        <a:t>D</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0" fontAlgn="ctr"/>
                      <a:r>
                        <a:rPr lang="en-US" sz="1400" b="1" i="0" u="none" strike="noStrike" dirty="0">
                          <a:solidFill>
                            <a:srgbClr val="000000"/>
                          </a:solidFill>
                          <a:effectLst/>
                          <a:latin typeface="David" panose="020E0502060401010101" pitchFamily="34" charset="-79"/>
                          <a:cs typeface="David" panose="020E0502060401010101" pitchFamily="34" charset="-79"/>
                        </a:rPr>
                        <a:t>E</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746852406"/>
                  </a:ext>
                </a:extLst>
              </a:tr>
              <a:tr h="385109">
                <a:tc>
                  <a:txBody>
                    <a:bodyPr/>
                    <a:lstStyle/>
                    <a:p>
                      <a:pPr algn="ctr" rtl="0" fontAlgn="ctr"/>
                      <a:r>
                        <a:rPr lang="he-IL" sz="1200" b="1" i="0" u="none" strike="noStrike" dirty="0">
                          <a:solidFill>
                            <a:srgbClr val="000000"/>
                          </a:solidFill>
                          <a:effectLst/>
                          <a:latin typeface="David" panose="020E0502060401010101" pitchFamily="34" charset="-79"/>
                          <a:cs typeface="David" panose="020E0502060401010101" pitchFamily="34" charset="-79"/>
                        </a:rPr>
                        <a:t>1</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פיתוח</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שטח המגרש</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4131346"/>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2</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פיתוח</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err="1">
                          <a:solidFill>
                            <a:srgbClr val="000000"/>
                          </a:solidFill>
                          <a:effectLst/>
                          <a:latin typeface="David" panose="020E0502060401010101" pitchFamily="34" charset="-79"/>
                          <a:cs typeface="David" panose="020E0502060401010101" pitchFamily="34" charset="-79"/>
                        </a:rPr>
                        <a:t>תכסית</a:t>
                      </a:r>
                      <a:r>
                        <a:rPr lang="he-IL" sz="1200" b="1"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5672537"/>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3</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מ"ר 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4654810"/>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4</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מ"ר קומה מפולשת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1662450"/>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5</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מ"ר מרפסות מקורות</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4939737"/>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6</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מ"ר תת קרקע</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2845311"/>
                  </a:ext>
                </a:extLst>
              </a:tr>
              <a:tr h="385109">
                <a:tc>
                  <a:txBody>
                    <a:bodyPr/>
                    <a:lstStyle/>
                    <a:p>
                      <a:pPr algn="ctr" rtl="0" fontAlgn="ctr"/>
                      <a:r>
                        <a:rPr lang="he-IL" sz="1200" b="1" i="0" u="none" strike="noStrike" dirty="0">
                          <a:solidFill>
                            <a:srgbClr val="000000"/>
                          </a:solidFill>
                          <a:effectLst/>
                          <a:latin typeface="David" panose="020E0502060401010101" pitchFamily="34" charset="-79"/>
                          <a:cs typeface="David" panose="020E0502060401010101" pitchFamily="34" charset="-79"/>
                        </a:rPr>
                        <a:t>7</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מ"ר גג פעיל</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86628497"/>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8</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חישוב ניצול אחוזי בניה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848160"/>
                  </a:ext>
                </a:extLst>
              </a:tr>
              <a:tr h="385109">
                <a:tc>
                  <a:txBody>
                    <a:bodyPr/>
                    <a:lstStyle/>
                    <a:p>
                      <a:pPr algn="ctr" rtl="0" fontAlgn="ctr"/>
                      <a:r>
                        <a:rPr lang="he-IL" sz="1200" b="1" i="0" u="none" strike="noStrike" dirty="0">
                          <a:solidFill>
                            <a:srgbClr val="000000"/>
                          </a:solidFill>
                          <a:effectLst/>
                          <a:latin typeface="David" panose="020E0502060401010101" pitchFamily="34" charset="-79"/>
                          <a:cs typeface="David" panose="020E0502060401010101" pitchFamily="34" charset="-79"/>
                        </a:rPr>
                        <a:t>9</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מיצוי שטחים עתידי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1900630"/>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10</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בנוי</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יחס </a:t>
                      </a:r>
                      <a:r>
                        <a:rPr lang="he-IL" sz="1200" b="1" i="0" u="none" strike="noStrike" dirty="0" err="1" smtClean="0">
                          <a:solidFill>
                            <a:srgbClr val="000000"/>
                          </a:solidFill>
                          <a:effectLst/>
                          <a:latin typeface="David" panose="020E0502060401010101" pitchFamily="34" charset="-79"/>
                          <a:cs typeface="David" panose="020E0502060401010101" pitchFamily="34" charset="-79"/>
                        </a:rPr>
                        <a:t>ברוטו:נטו</a:t>
                      </a:r>
                      <a:r>
                        <a:rPr lang="he-IL" sz="1200" b="1" i="0" u="none" strike="noStrike" dirty="0" smtClean="0">
                          <a:solidFill>
                            <a:srgbClr val="000000"/>
                          </a:solidFill>
                          <a:effectLst/>
                          <a:latin typeface="David" panose="020E0502060401010101" pitchFamily="34" charset="-79"/>
                          <a:cs typeface="David" panose="020E0502060401010101" pitchFamily="34" charset="-79"/>
                        </a:rPr>
                        <a:t> </a:t>
                      </a:r>
                      <a:endParaRPr lang="he-IL" sz="1200" b="1" i="0" u="none" strike="noStrike" dirty="0">
                        <a:solidFill>
                          <a:srgbClr val="000000"/>
                        </a:solidFill>
                        <a:effectLst/>
                        <a:latin typeface="David" panose="020E0502060401010101" pitchFamily="34" charset="-79"/>
                        <a:cs typeface="David" panose="020E0502060401010101" pitchFamily="34" charset="-79"/>
                      </a:endParaRP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315952"/>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11</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a:solidFill>
                            <a:srgbClr val="000000"/>
                          </a:solidFill>
                          <a:effectLst/>
                          <a:latin typeface="David" panose="020E0502060401010101" pitchFamily="34" charset="-79"/>
                          <a:cs typeface="David" panose="020E0502060401010101" pitchFamily="34" charset="-79"/>
                        </a:rPr>
                        <a:t>פיתוח</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מ"ר פיתוח</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9054700"/>
                  </a:ext>
                </a:extLst>
              </a:tr>
              <a:tr h="385109">
                <a:tc>
                  <a:txBody>
                    <a:bodyPr/>
                    <a:lstStyle/>
                    <a:p>
                      <a:pPr algn="ctr" rtl="0" fontAlgn="ctr"/>
                      <a:r>
                        <a:rPr lang="he-IL" sz="1200" b="1" i="0" u="none" strike="noStrike">
                          <a:solidFill>
                            <a:srgbClr val="000000"/>
                          </a:solidFill>
                          <a:effectLst/>
                          <a:latin typeface="David" panose="020E0502060401010101" pitchFamily="34" charset="-79"/>
                          <a:cs typeface="David" panose="020E0502060401010101" pitchFamily="34" charset="-79"/>
                        </a:rPr>
                        <a:t>12</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כללי/מפתוח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1200" b="1" i="0" u="none" strike="noStrike" dirty="0">
                          <a:solidFill>
                            <a:srgbClr val="000000"/>
                          </a:solidFill>
                          <a:effectLst/>
                          <a:latin typeface="David" panose="020E0502060401010101" pitchFamily="34" charset="-79"/>
                          <a:cs typeface="David" panose="020E0502060401010101" pitchFamily="34" charset="-79"/>
                        </a:rPr>
                        <a:t>יחס חצר לתלמיד</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he-IL" sz="1200" b="0" i="0" u="none" strike="noStrike" dirty="0">
                          <a:solidFill>
                            <a:srgbClr val="000000"/>
                          </a:solidFill>
                          <a:effectLst/>
                          <a:latin typeface="David" panose="020E0502060401010101" pitchFamily="34" charset="-79"/>
                          <a:cs typeface="David" panose="020E0502060401010101" pitchFamily="34" charset="-79"/>
                        </a:rPr>
                        <a:t> </a:t>
                      </a:r>
                    </a:p>
                  </a:txBody>
                  <a:tcPr marL="5491" marR="5491" marT="549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266438"/>
                  </a:ext>
                </a:extLst>
              </a:tr>
            </a:tbl>
          </a:graphicData>
        </a:graphic>
      </p:graphicFrame>
      <p:sp>
        <p:nvSpPr>
          <p:cNvPr id="2" name="לחצן פעולה: בית 1">
            <a:hlinkClick r:id="rId2" action="ppaction://hlinksldjump" highlightClick="1"/>
          </p:cNvPr>
          <p:cNvSpPr/>
          <p:nvPr/>
        </p:nvSpPr>
        <p:spPr>
          <a:xfrm>
            <a:off x="1115616" y="6309320"/>
            <a:ext cx="264214" cy="249376"/>
          </a:xfrm>
          <a:prstGeom prst="actionButtonHome">
            <a:avLst/>
          </a:prstGeom>
          <a:solidFill>
            <a:schemeClr val="tx2">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Tree>
    <p:extLst>
      <p:ext uri="{BB962C8B-B14F-4D97-AF65-F5344CB8AC3E}">
        <p14:creationId xmlns:p14="http://schemas.microsoft.com/office/powerpoint/2010/main" val="1022118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2339752" y="70395"/>
            <a:ext cx="492387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הקדמה</a:t>
            </a:r>
          </a:p>
        </p:txBody>
      </p:sp>
      <p:sp>
        <p:nvSpPr>
          <p:cNvPr id="13" name="TextBox 12"/>
          <p:cNvSpPr txBox="1"/>
          <p:nvPr/>
        </p:nvSpPr>
        <p:spPr>
          <a:xfrm>
            <a:off x="-118984" y="1034079"/>
            <a:ext cx="9203848" cy="4204036"/>
          </a:xfrm>
          <a:prstGeom prst="rect">
            <a:avLst/>
          </a:prstGeom>
          <a:noFill/>
        </p:spPr>
        <p:txBody>
          <a:bodyPr wrap="square" rtlCol="1">
            <a:spAutoFit/>
          </a:bodyPr>
          <a:lstStyle/>
          <a:p>
            <a:pPr marL="457200" marR="0" lvl="0" indent="0" algn="r" defTabSz="914400" rtl="1" eaLnBrk="1" fontAlgn="auto" latinLnBrk="0" hangingPunct="1">
              <a:lnSpc>
                <a:spcPct val="150000"/>
              </a:lnSpc>
              <a:spcBef>
                <a:spcPts val="0"/>
              </a:spcBef>
              <a:spcAft>
                <a:spcPts val="0"/>
              </a:spcAft>
              <a:buClrTx/>
              <a:buSzTx/>
              <a:buFontTx/>
              <a:buNone/>
              <a:tabLst/>
              <a:defRPr/>
            </a:pP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אבן דרך </a:t>
            </a:r>
            <a:r>
              <a:rPr kumimoji="0" lang="he-IL" sz="20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מס'</a:t>
            </a:r>
            <a:r>
              <a:rPr kumimoji="0" lang="he-IL" sz="2000" b="1" i="0" u="none" strike="noStrike" kern="1200" cap="none" spc="0" normalizeH="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 4 </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של </a:t>
            </a:r>
            <a:r>
              <a:rPr kumimoji="0" lang="he-IL" sz="20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הקפאת תצורה </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של התכנון הינה </a:t>
            </a:r>
            <a:r>
              <a:rPr kumimoji="0" lang="he-IL" sz="20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אבן דרך מרכזית</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 בחיי הפרויקט. </a:t>
            </a:r>
            <a:endPar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endParaRPr>
          </a:p>
          <a:p>
            <a:pPr marL="457200" marR="0" lvl="0" indent="0" algn="r" defTabSz="914400" rtl="1" eaLnBrk="1" fontAlgn="auto" latinLnBrk="0" hangingPunct="1">
              <a:lnSpc>
                <a:spcPct val="150000"/>
              </a:lnSpc>
              <a:spcBef>
                <a:spcPts val="0"/>
              </a:spcBef>
              <a:spcAft>
                <a:spcPts val="0"/>
              </a:spcAft>
              <a:buClrTx/>
              <a:buSzTx/>
              <a:buFontTx/>
              <a:buNone/>
              <a:tabLst/>
              <a:defRPr/>
            </a:pPr>
            <a:r>
              <a:rPr kumimoji="0" lang="he-IL" sz="20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הקפאת </a:t>
            </a:r>
            <a:r>
              <a:rPr kumimoji="0" lang="he-IL" sz="20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התצורה </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מתבצעת בתחילת </a:t>
            </a:r>
            <a:r>
              <a:rPr kumimoji="0" lang="he-IL" sz="20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התכנון הסופי</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 לאחר קבלת אישור הוועדה לתוכנית עיצוב, </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הכנת תוכניות בינוי </a:t>
            </a:r>
            <a:r>
              <a:rPr kumimoji="0" lang="he-IL" sz="2000" b="0" i="0" u="none" strike="noStrike" kern="1200" cap="none" spc="0" normalizeH="0" baseline="0" noProof="0" dirty="0" err="1"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בקנ"מ</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 </a:t>
            </a:r>
            <a:r>
              <a:rPr kumimoji="0" lang="he-IL" sz="20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1:100, </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כתיבת </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פרשות טכניות ע"י היועצים והמתכננים בכלל </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התחומים.</a:t>
            </a:r>
          </a:p>
          <a:p>
            <a:pPr marL="457200" marR="0" lvl="0" indent="0" algn="r" defTabSz="914400" rtl="1" eaLnBrk="1" fontAlgn="auto" latinLnBrk="0" hangingPunct="1">
              <a:lnSpc>
                <a:spcPct val="150000"/>
              </a:lnSpc>
              <a:spcBef>
                <a:spcPts val="0"/>
              </a:spcBef>
              <a:spcAft>
                <a:spcPts val="0"/>
              </a:spcAft>
              <a:buClrTx/>
              <a:buSzTx/>
              <a:buFontTx/>
              <a:buNone/>
              <a:tabLst/>
              <a:defRPr/>
            </a:pP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כמו כן, נדרשים אישורים עקרוניים של הפתרונות </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ההנדסיים </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מהגורמים </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השונים (כגון: חברת חשמל, תאגיד המים, כיבוי אש, פיקוד העורף וכד</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a:t>
            </a:r>
            <a:r>
              <a:rPr kumimoji="0" lang="en-US"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
            </a:r>
            <a:br>
              <a:rPr kumimoji="0" lang="en-US"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b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לפני דיון הקפאת התצורה, יש להציג את התוכניות לגורמי </a:t>
            </a: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העירייה הרלוונטיים </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וללקוח לקבלת התייחסותם.</a:t>
            </a:r>
            <a:endParaRPr kumimoji="0" lang="en-US"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Tahoma" panose="020B0604030504040204" pitchFamily="34" charset="0"/>
            </a:endParaRPr>
          </a:p>
          <a:p>
            <a:pPr marL="457200" marR="0" lvl="0" indent="0" algn="r" defTabSz="914400" rtl="1" eaLnBrk="1" fontAlgn="auto" latinLnBrk="0" hangingPunct="1">
              <a:lnSpc>
                <a:spcPct val="150000"/>
              </a:lnSpc>
              <a:spcBef>
                <a:spcPts val="0"/>
              </a:spcBef>
              <a:spcAft>
                <a:spcPts val="1000"/>
              </a:spcAft>
              <a:buClrTx/>
              <a:buSzTx/>
              <a:buFontTx/>
              <a:buNone/>
              <a:tabLst/>
              <a:defRPr/>
            </a:pPr>
            <a:r>
              <a:rPr kumimoji="0" lang="he-IL"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בסוף שלב זה, תיקבע התצורה של הפרויקט לרבות </a:t>
            </a:r>
            <a:r>
              <a:rPr kumimoji="0" lang="he-IL" sz="20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לו"ז </a:t>
            </a:r>
            <a:r>
              <a:rPr kumimoji="0" lang="he-IL" sz="20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ואומדן</a:t>
            </a:r>
            <a:r>
              <a:rPr kumimoji="0" lang="he-IL" sz="20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rPr>
              <a:t>.             </a:t>
            </a:r>
            <a:endParaRPr kumimoji="0" lang="en-US" sz="20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David" panose="020E0502060401010101" pitchFamily="34" charset="-79"/>
            </a:endParaRPr>
          </a:p>
        </p:txBody>
      </p:sp>
    </p:spTree>
    <p:extLst>
      <p:ext uri="{BB962C8B-B14F-4D97-AF65-F5344CB8AC3E}">
        <p14:creationId xmlns:p14="http://schemas.microsoft.com/office/powerpoint/2010/main" val="19922545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txBox="1">
            <a:spLocks/>
          </p:cNvSpPr>
          <p:nvPr/>
        </p:nvSpPr>
        <p:spPr>
          <a:xfrm>
            <a:off x="919853" y="-163291"/>
            <a:ext cx="7012108"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he-IL" dirty="0" smtClean="0">
                <a:solidFill>
                  <a:srgbClr val="1F497D"/>
                </a:solidFill>
              </a:rPr>
              <a:t>פרויקט </a:t>
            </a:r>
            <a:r>
              <a:rPr lang="en-US" dirty="0" smtClean="0">
                <a:solidFill>
                  <a:srgbClr val="1F497D"/>
                </a:solidFill>
              </a:rPr>
              <a:t>xx</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 אומדן </a:t>
            </a:r>
            <a:r>
              <a:rPr lang="he-IL" dirty="0" smtClean="0">
                <a:solidFill>
                  <a:srgbClr val="1F497D"/>
                </a:solidFill>
              </a:rPr>
              <a:t>מפורט לפי פרקים</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6" name="מלבן 5"/>
          <p:cNvSpPr/>
          <p:nvPr/>
        </p:nvSpPr>
        <p:spPr>
          <a:xfrm>
            <a:off x="2771800" y="239846"/>
            <a:ext cx="3765774" cy="369332"/>
          </a:xfrm>
          <a:prstGeom prst="rect">
            <a:avLst/>
          </a:prstGeom>
        </p:spPr>
        <p:txBody>
          <a:bodyPr wrap="none">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500" b="1" i="0" u="none" strike="noStrike" kern="1200" cap="none" spc="0" normalizeH="0" baseline="0" noProof="0" dirty="0">
                <a:ln>
                  <a:noFill/>
                </a:ln>
                <a:solidFill>
                  <a:srgbClr val="1F497D"/>
                </a:solidFill>
                <a:effectLst/>
                <a:uLnTx/>
                <a:uFillTx/>
                <a:latin typeface="David" panose="020E0502060401010101" pitchFamily="34" charset="-79"/>
                <a:ea typeface="+mn-ea"/>
                <a:cs typeface="David" panose="020E0502060401010101" pitchFamily="34" charset="-79"/>
              </a:rPr>
              <a:t>תבנית להצגת אומדנים לבניה חדשה  (עלות למ"ר)</a:t>
            </a:r>
            <a:r>
              <a:rPr kumimoji="0" lang="he-IL" sz="1800" b="0" i="0" u="none" strike="noStrike" kern="1200" cap="none" spc="0" normalizeH="0" baseline="0" noProof="0" dirty="0">
                <a:ln>
                  <a:noFill/>
                </a:ln>
                <a:solidFill>
                  <a:srgbClr val="1F497D"/>
                </a:solidFill>
                <a:effectLst/>
                <a:uLnTx/>
                <a:uFillTx/>
                <a:latin typeface="Calibri"/>
                <a:ea typeface="+mn-ea"/>
                <a:cs typeface="Arial" panose="020B0604020202020204" pitchFamily="34" charset="0"/>
              </a:rPr>
              <a:t> </a:t>
            </a:r>
          </a:p>
        </p:txBody>
      </p:sp>
      <p:graphicFrame>
        <p:nvGraphicFramePr>
          <p:cNvPr id="8" name="טבלה 7"/>
          <p:cNvGraphicFramePr>
            <a:graphicFrameLocks noGrp="1"/>
          </p:cNvGraphicFramePr>
          <p:nvPr>
            <p:extLst>
              <p:ext uri="{D42A27DB-BD31-4B8C-83A1-F6EECF244321}">
                <p14:modId xmlns:p14="http://schemas.microsoft.com/office/powerpoint/2010/main" val="3175782620"/>
              </p:ext>
            </p:extLst>
          </p:nvPr>
        </p:nvGraphicFramePr>
        <p:xfrm>
          <a:off x="2343961" y="5661248"/>
          <a:ext cx="5588000" cy="1041924"/>
        </p:xfrm>
        <a:graphic>
          <a:graphicData uri="http://schemas.openxmlformats.org/drawingml/2006/table">
            <a:tbl>
              <a:tblPr rtl="1"/>
              <a:tblGrid>
                <a:gridCol w="5588000">
                  <a:extLst>
                    <a:ext uri="{9D8B030D-6E8A-4147-A177-3AD203B41FA5}">
                      <a16:colId xmlns:a16="http://schemas.microsoft.com/office/drawing/2014/main" val="2926136604"/>
                    </a:ext>
                  </a:extLst>
                </a:gridCol>
              </a:tblGrid>
              <a:tr h="141180">
                <a:tc>
                  <a:txBody>
                    <a:bodyPr/>
                    <a:lstStyle/>
                    <a:p>
                      <a:pPr algn="r" rtl="1" fontAlgn="t"/>
                      <a:r>
                        <a:rPr lang="he-IL" sz="1200" b="1" i="0" u="none" strike="noStrike" dirty="0">
                          <a:solidFill>
                            <a:srgbClr val="000000"/>
                          </a:solidFill>
                          <a:effectLst/>
                          <a:latin typeface="David" panose="020E0502060401010101" pitchFamily="34" charset="-79"/>
                          <a:cs typeface="David" panose="020E0502060401010101" pitchFamily="34" charset="-79"/>
                        </a:rPr>
                        <a:t>האומדן אינו כולל :</a:t>
                      </a:r>
                    </a:p>
                  </a:txBody>
                  <a:tcPr marL="9525" marR="9525" marT="9525" marB="0">
                    <a:lnL>
                      <a:noFill/>
                    </a:lnL>
                    <a:lnR>
                      <a:noFill/>
                    </a:lnR>
                    <a:lnT>
                      <a:noFill/>
                    </a:lnT>
                    <a:lnB>
                      <a:noFill/>
                    </a:lnB>
                  </a:tcPr>
                </a:tc>
                <a:extLst>
                  <a:ext uri="{0D108BD9-81ED-4DB2-BD59-A6C34878D82A}">
                    <a16:rowId xmlns:a16="http://schemas.microsoft.com/office/drawing/2014/main" val="2514569409"/>
                  </a:ext>
                </a:extLst>
              </a:tr>
              <a:tr h="141180">
                <a:tc>
                  <a:txBody>
                    <a:bodyPr/>
                    <a:lstStyle/>
                    <a:p>
                      <a:pPr algn="r" rtl="1" fontAlgn="t"/>
                      <a:r>
                        <a:rPr lang="he-IL" sz="1200" b="0" i="0" u="none" strike="noStrike" dirty="0">
                          <a:solidFill>
                            <a:srgbClr val="000000"/>
                          </a:solidFill>
                          <a:effectLst/>
                          <a:latin typeface="David" panose="020E0502060401010101" pitchFamily="34" charset="-79"/>
                          <a:cs typeface="David" panose="020E0502060401010101" pitchFamily="34" charset="-79"/>
                        </a:rPr>
                        <a:t>ריהוט והצטיידות</a:t>
                      </a:r>
                    </a:p>
                  </a:txBody>
                  <a:tcPr marL="9525" marR="9525" marT="9525" marB="0">
                    <a:lnL>
                      <a:noFill/>
                    </a:lnL>
                    <a:lnR>
                      <a:noFill/>
                    </a:lnR>
                    <a:lnT>
                      <a:noFill/>
                    </a:lnT>
                    <a:lnB>
                      <a:noFill/>
                    </a:lnB>
                  </a:tcPr>
                </a:tc>
                <a:extLst>
                  <a:ext uri="{0D108BD9-81ED-4DB2-BD59-A6C34878D82A}">
                    <a16:rowId xmlns:a16="http://schemas.microsoft.com/office/drawing/2014/main" val="1776001158"/>
                  </a:ext>
                </a:extLst>
              </a:tr>
              <a:tr h="141180">
                <a:tc>
                  <a:txBody>
                    <a:bodyPr/>
                    <a:lstStyle/>
                    <a:p>
                      <a:pPr algn="r" rtl="1" fontAlgn="t"/>
                      <a:r>
                        <a:rPr lang="he-IL" sz="1200" b="0" i="0" u="none" strike="noStrike" dirty="0">
                          <a:solidFill>
                            <a:srgbClr val="000000"/>
                          </a:solidFill>
                          <a:effectLst/>
                          <a:latin typeface="David" panose="020E0502060401010101" pitchFamily="34" charset="-79"/>
                          <a:cs typeface="David" panose="020E0502060401010101" pitchFamily="34" charset="-79"/>
                        </a:rPr>
                        <a:t>כבילה וציוד קצה למחשוב ותקשורת </a:t>
                      </a:r>
                    </a:p>
                  </a:txBody>
                  <a:tcPr marL="9525" marR="9525" marT="9525" marB="0">
                    <a:lnL>
                      <a:noFill/>
                    </a:lnL>
                    <a:lnR>
                      <a:noFill/>
                    </a:lnR>
                    <a:lnT>
                      <a:noFill/>
                    </a:lnT>
                    <a:lnB>
                      <a:noFill/>
                    </a:lnB>
                  </a:tcPr>
                </a:tc>
                <a:extLst>
                  <a:ext uri="{0D108BD9-81ED-4DB2-BD59-A6C34878D82A}">
                    <a16:rowId xmlns:a16="http://schemas.microsoft.com/office/drawing/2014/main" val="2665973580"/>
                  </a:ext>
                </a:extLst>
              </a:tr>
              <a:tr h="141180">
                <a:tc>
                  <a:txBody>
                    <a:bodyPr/>
                    <a:lstStyle/>
                    <a:p>
                      <a:pPr algn="r" rtl="1" fontAlgn="t"/>
                      <a:r>
                        <a:rPr lang="he-IL" sz="1200" b="0" i="0" u="none" strike="noStrike" dirty="0">
                          <a:solidFill>
                            <a:srgbClr val="000000"/>
                          </a:solidFill>
                          <a:effectLst/>
                          <a:latin typeface="David" panose="020E0502060401010101" pitchFamily="34" charset="-79"/>
                          <a:cs typeface="David" panose="020E0502060401010101" pitchFamily="34" charset="-79"/>
                        </a:rPr>
                        <a:t>עבודות היקפיות</a:t>
                      </a:r>
                    </a:p>
                  </a:txBody>
                  <a:tcPr marL="9525" marR="9525" marT="9525" marB="0">
                    <a:lnL>
                      <a:noFill/>
                    </a:lnL>
                    <a:lnR>
                      <a:noFill/>
                    </a:lnR>
                    <a:lnT>
                      <a:noFill/>
                    </a:lnT>
                    <a:lnB>
                      <a:noFill/>
                    </a:lnB>
                  </a:tcPr>
                </a:tc>
                <a:extLst>
                  <a:ext uri="{0D108BD9-81ED-4DB2-BD59-A6C34878D82A}">
                    <a16:rowId xmlns:a16="http://schemas.microsoft.com/office/drawing/2014/main" val="2813601308"/>
                  </a:ext>
                </a:extLst>
              </a:tr>
              <a:tr h="272304">
                <a:tc>
                  <a:txBody>
                    <a:bodyPr/>
                    <a:lstStyle/>
                    <a:p>
                      <a:pPr algn="r" rtl="1" fontAlgn="t"/>
                      <a:r>
                        <a:rPr lang="he-IL" sz="1200" b="0" i="0" u="none" strike="noStrike" dirty="0" smtClean="0">
                          <a:solidFill>
                            <a:srgbClr val="000000"/>
                          </a:solidFill>
                          <a:effectLst/>
                          <a:latin typeface="David" panose="020E0502060401010101" pitchFamily="34" charset="-79"/>
                          <a:cs typeface="David" panose="020E0502060401010101" pitchFamily="34" charset="-79"/>
                        </a:rPr>
                        <a:t>התייקרויות: </a:t>
                      </a:r>
                      <a:r>
                        <a:rPr lang="he-IL" sz="1200" b="0" i="0" u="none" strike="noStrike" dirty="0">
                          <a:solidFill>
                            <a:srgbClr val="000000"/>
                          </a:solidFill>
                          <a:effectLst/>
                          <a:latin typeface="David" panose="020E0502060401010101" pitchFamily="34" charset="-79"/>
                          <a:cs typeface="David" panose="020E0502060401010101" pitchFamily="34" charset="-79"/>
                        </a:rPr>
                        <a:t>במידה ויוחלט לשלם התייקרויות, הן יועמסו על עלויות הביצוע בהתאם למועדי התשלום</a:t>
                      </a:r>
                    </a:p>
                  </a:txBody>
                  <a:tcPr marL="9525" marR="9525" marT="9525" marB="0">
                    <a:lnL>
                      <a:noFill/>
                    </a:lnL>
                    <a:lnR>
                      <a:noFill/>
                    </a:lnR>
                    <a:lnT>
                      <a:noFill/>
                    </a:lnT>
                    <a:lnB>
                      <a:noFill/>
                    </a:lnB>
                  </a:tcPr>
                </a:tc>
                <a:extLst>
                  <a:ext uri="{0D108BD9-81ED-4DB2-BD59-A6C34878D82A}">
                    <a16:rowId xmlns:a16="http://schemas.microsoft.com/office/drawing/2014/main" val="1686955638"/>
                  </a:ext>
                </a:extLst>
              </a:tr>
            </a:tbl>
          </a:graphicData>
        </a:graphic>
      </p:graphicFrame>
      <p:graphicFrame>
        <p:nvGraphicFramePr>
          <p:cNvPr id="3" name="טבלה 2"/>
          <p:cNvGraphicFramePr>
            <a:graphicFrameLocks noGrp="1"/>
          </p:cNvGraphicFramePr>
          <p:nvPr>
            <p:extLst>
              <p:ext uri="{D42A27DB-BD31-4B8C-83A1-F6EECF244321}">
                <p14:modId xmlns:p14="http://schemas.microsoft.com/office/powerpoint/2010/main" val="1348930830"/>
              </p:ext>
            </p:extLst>
          </p:nvPr>
        </p:nvGraphicFramePr>
        <p:xfrm>
          <a:off x="44920" y="549275"/>
          <a:ext cx="9049004" cy="5133163"/>
        </p:xfrm>
        <a:graphic>
          <a:graphicData uri="http://schemas.openxmlformats.org/drawingml/2006/table">
            <a:tbl>
              <a:tblPr rtl="1"/>
              <a:tblGrid>
                <a:gridCol w="207072">
                  <a:extLst>
                    <a:ext uri="{9D8B030D-6E8A-4147-A177-3AD203B41FA5}">
                      <a16:colId xmlns:a16="http://schemas.microsoft.com/office/drawing/2014/main" val="851127045"/>
                    </a:ext>
                  </a:extLst>
                </a:gridCol>
                <a:gridCol w="422476">
                  <a:extLst>
                    <a:ext uri="{9D8B030D-6E8A-4147-A177-3AD203B41FA5}">
                      <a16:colId xmlns:a16="http://schemas.microsoft.com/office/drawing/2014/main" val="2898915950"/>
                    </a:ext>
                  </a:extLst>
                </a:gridCol>
                <a:gridCol w="1753562">
                  <a:extLst>
                    <a:ext uri="{9D8B030D-6E8A-4147-A177-3AD203B41FA5}">
                      <a16:colId xmlns:a16="http://schemas.microsoft.com/office/drawing/2014/main" val="1402724166"/>
                    </a:ext>
                  </a:extLst>
                </a:gridCol>
                <a:gridCol w="392758">
                  <a:extLst>
                    <a:ext uri="{9D8B030D-6E8A-4147-A177-3AD203B41FA5}">
                      <a16:colId xmlns:a16="http://schemas.microsoft.com/office/drawing/2014/main" val="3234443226"/>
                    </a:ext>
                  </a:extLst>
                </a:gridCol>
                <a:gridCol w="255702">
                  <a:extLst>
                    <a:ext uri="{9D8B030D-6E8A-4147-A177-3AD203B41FA5}">
                      <a16:colId xmlns:a16="http://schemas.microsoft.com/office/drawing/2014/main" val="3657887739"/>
                    </a:ext>
                  </a:extLst>
                </a:gridCol>
                <a:gridCol w="293930">
                  <a:extLst>
                    <a:ext uri="{9D8B030D-6E8A-4147-A177-3AD203B41FA5}">
                      <a16:colId xmlns:a16="http://schemas.microsoft.com/office/drawing/2014/main" val="3967330411"/>
                    </a:ext>
                  </a:extLst>
                </a:gridCol>
                <a:gridCol w="257090">
                  <a:extLst>
                    <a:ext uri="{9D8B030D-6E8A-4147-A177-3AD203B41FA5}">
                      <a16:colId xmlns:a16="http://schemas.microsoft.com/office/drawing/2014/main" val="3801238214"/>
                    </a:ext>
                  </a:extLst>
                </a:gridCol>
                <a:gridCol w="353528">
                  <a:extLst>
                    <a:ext uri="{9D8B030D-6E8A-4147-A177-3AD203B41FA5}">
                      <a16:colId xmlns:a16="http://schemas.microsoft.com/office/drawing/2014/main" val="3880990746"/>
                    </a:ext>
                  </a:extLst>
                </a:gridCol>
                <a:gridCol w="412012">
                  <a:extLst>
                    <a:ext uri="{9D8B030D-6E8A-4147-A177-3AD203B41FA5}">
                      <a16:colId xmlns:a16="http://schemas.microsoft.com/office/drawing/2014/main" val="2892362784"/>
                    </a:ext>
                  </a:extLst>
                </a:gridCol>
                <a:gridCol w="757028">
                  <a:extLst>
                    <a:ext uri="{9D8B030D-6E8A-4147-A177-3AD203B41FA5}">
                      <a16:colId xmlns:a16="http://schemas.microsoft.com/office/drawing/2014/main" val="2313070786"/>
                    </a:ext>
                  </a:extLst>
                </a:gridCol>
                <a:gridCol w="3943846">
                  <a:extLst>
                    <a:ext uri="{9D8B030D-6E8A-4147-A177-3AD203B41FA5}">
                      <a16:colId xmlns:a16="http://schemas.microsoft.com/office/drawing/2014/main" val="113153352"/>
                    </a:ext>
                  </a:extLst>
                </a:gridCol>
              </a:tblGrid>
              <a:tr h="505872">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מס'</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נושא</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פירוט</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טווח אחוזים</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אחוז</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a:solidFill>
                            <a:srgbClr val="000000"/>
                          </a:solidFill>
                          <a:effectLst/>
                          <a:latin typeface="David" panose="020E0502060401010101" pitchFamily="34" charset="-79"/>
                          <a:cs typeface="David" panose="020E0502060401010101" pitchFamily="34" charset="-79"/>
                        </a:rPr>
                        <a:t>כמות</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מחיר ליח'</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סה"כ</a:t>
                      </a:r>
                      <a:br>
                        <a:rPr lang="he-IL" sz="1000" b="1" i="0" u="none" strike="noStrike" dirty="0">
                          <a:solidFill>
                            <a:srgbClr val="000000"/>
                          </a:solidFill>
                          <a:effectLst/>
                          <a:latin typeface="David" panose="020E0502060401010101" pitchFamily="34" charset="-79"/>
                          <a:cs typeface="David" panose="020E0502060401010101" pitchFamily="34" charset="-79"/>
                        </a:rPr>
                      </a:br>
                      <a:r>
                        <a:rPr lang="he-IL" sz="1000" b="1" i="0" u="none" strike="noStrike" dirty="0">
                          <a:solidFill>
                            <a:srgbClr val="000000"/>
                          </a:solidFill>
                          <a:effectLst/>
                          <a:latin typeface="David" panose="020E0502060401010101" pitchFamily="34" charset="-79"/>
                          <a:cs typeface="David" panose="020E0502060401010101" pitchFamily="34" charset="-79"/>
                        </a:rPr>
                        <a:t>(₪, לא כולל מע"מ)</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סה"כ</a:t>
                      </a:r>
                      <a:br>
                        <a:rPr lang="he-IL" sz="1000" b="1" i="0" u="none" strike="noStrike" dirty="0">
                          <a:solidFill>
                            <a:srgbClr val="000000"/>
                          </a:solidFill>
                          <a:effectLst/>
                          <a:latin typeface="David" panose="020E0502060401010101" pitchFamily="34" charset="-79"/>
                          <a:cs typeface="David" panose="020E0502060401010101" pitchFamily="34" charset="-79"/>
                        </a:rPr>
                      </a:br>
                      <a:r>
                        <a:rPr lang="he-IL" sz="1000" b="1" i="0" u="none" strike="noStrike" dirty="0">
                          <a:solidFill>
                            <a:srgbClr val="000000"/>
                          </a:solidFill>
                          <a:effectLst/>
                          <a:latin typeface="David" panose="020E0502060401010101" pitchFamily="34" charset="-79"/>
                          <a:cs typeface="David" panose="020E0502060401010101" pitchFamily="34" charset="-79"/>
                        </a:rPr>
                        <a:t>(₪, כולל מע"מ)</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ניתוח לפי </a:t>
                      </a:r>
                      <a:r>
                        <a:rPr lang="en-US" sz="1000" b="1" i="0" u="none" strike="noStrike" dirty="0" smtClean="0">
                          <a:solidFill>
                            <a:srgbClr val="000000"/>
                          </a:solidFill>
                          <a:effectLst/>
                          <a:latin typeface="David" panose="020E0502060401010101" pitchFamily="34" charset="-79"/>
                          <a:cs typeface="David" panose="020E0502060401010101" pitchFamily="34" charset="-79"/>
                        </a:rPr>
                        <a:t/>
                      </a:r>
                      <a:br>
                        <a:rPr lang="en-US" sz="1000" b="1" i="0" u="none" strike="noStrike" dirty="0" smtClean="0">
                          <a:solidFill>
                            <a:srgbClr val="000000"/>
                          </a:solidFill>
                          <a:effectLst/>
                          <a:latin typeface="David" panose="020E0502060401010101" pitchFamily="34" charset="-79"/>
                          <a:cs typeface="David" panose="020E0502060401010101" pitchFamily="34" charset="-79"/>
                        </a:rPr>
                      </a:br>
                      <a:r>
                        <a:rPr lang="he-IL" sz="1000" b="1" i="0" u="none" strike="noStrike" dirty="0" smtClean="0">
                          <a:solidFill>
                            <a:srgbClr val="000000"/>
                          </a:solidFill>
                          <a:effectLst/>
                          <a:latin typeface="David" panose="020E0502060401010101" pitchFamily="34" charset="-79"/>
                          <a:cs typeface="David" panose="020E0502060401010101" pitchFamily="34" charset="-79"/>
                        </a:rPr>
                        <a:t>פרקים </a:t>
                      </a:r>
                      <a:r>
                        <a:rPr lang="he-IL" sz="1000" b="1" i="0" u="none" strike="noStrike" dirty="0">
                          <a:solidFill>
                            <a:srgbClr val="000000"/>
                          </a:solidFill>
                          <a:effectLst/>
                          <a:latin typeface="David" panose="020E0502060401010101" pitchFamily="34" charset="-79"/>
                          <a:cs typeface="David" panose="020E0502060401010101" pitchFamily="34" charset="-79"/>
                        </a:rPr>
                        <a:t>ראשיים</a:t>
                      </a:r>
                      <a:br>
                        <a:rPr lang="he-IL" sz="1000" b="1" i="0" u="none" strike="noStrike" dirty="0">
                          <a:solidFill>
                            <a:srgbClr val="000000"/>
                          </a:solidFill>
                          <a:effectLst/>
                          <a:latin typeface="David" panose="020E0502060401010101" pitchFamily="34" charset="-79"/>
                          <a:cs typeface="David" panose="020E0502060401010101" pitchFamily="34" charset="-79"/>
                        </a:rPr>
                      </a:br>
                      <a:r>
                        <a:rPr lang="he-IL" sz="1000" b="1" i="0" u="none" strike="noStrike" dirty="0">
                          <a:solidFill>
                            <a:srgbClr val="000000"/>
                          </a:solidFill>
                          <a:effectLst/>
                          <a:latin typeface="David" panose="020E0502060401010101" pitchFamily="34" charset="-79"/>
                          <a:cs typeface="David" panose="020E0502060401010101" pitchFamily="34" charset="-79"/>
                        </a:rPr>
                        <a:t> (מפרט כללי/מחירונים)</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הערות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883498049"/>
                  </a:ext>
                </a:extLst>
              </a:tr>
              <a:tr h="109972">
                <a:tc>
                  <a:txBody>
                    <a:bodyPr/>
                    <a:lstStyle/>
                    <a:p>
                      <a:pPr algn="r" rtl="1" fontAlgn="t"/>
                      <a:r>
                        <a:rPr lang="he-IL" sz="5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5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dirty="0">
                          <a:solidFill>
                            <a:srgbClr val="000000"/>
                          </a:solidFill>
                          <a:effectLst/>
                          <a:latin typeface="David" panose="020E0502060401010101" pitchFamily="34" charset="-79"/>
                          <a:cs typeface="David" panose="020E0502060401010101" pitchFamily="34" charset="-79"/>
                        </a:rPr>
                        <a:t>ניתוח לפי פרקים ראשיים</a:t>
                      </a:r>
                    </a:p>
                  </a:txBody>
                  <a:tcPr marL="3584" marR="43012" marT="3584"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86918493"/>
                  </a:ext>
                </a:extLst>
              </a:tr>
              <a:tr h="109972">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5">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עבודות בניה ופיתוח</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הריסות ופירוקים</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24</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פירוקים והריסות מבנים (פרק ממחירון)</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954183"/>
                  </a:ext>
                </a:extLst>
              </a:tr>
              <a:tr h="109972">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2</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עבודות עפר</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01</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עבודות חפירה ומילוי עפר, הסרת צמחיה, כריתת עצים</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8626474"/>
                  </a:ext>
                </a:extLst>
              </a:tr>
              <a:tr h="219945">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3</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עבודות בטון</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02,03,13,14,23,26,43,51,58,59</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עבודות בטון יצוק באתר לרבות שיקום </a:t>
                      </a:r>
                      <a:r>
                        <a:rPr lang="he-IL" sz="800" b="0" i="0" u="none" strike="noStrike" dirty="0" err="1">
                          <a:solidFill>
                            <a:srgbClr val="000000"/>
                          </a:solidFill>
                          <a:effectLst/>
                          <a:latin typeface="David" panose="020E0502060401010101" pitchFamily="34" charset="-79"/>
                          <a:cs typeface="David" panose="020E0502060401010101" pitchFamily="34" charset="-79"/>
                        </a:rPr>
                        <a:t>בטונים,ביסוס,קירות</a:t>
                      </a:r>
                      <a:r>
                        <a:rPr lang="he-IL" sz="800" b="0" i="0" u="none" strike="noStrike" dirty="0">
                          <a:solidFill>
                            <a:srgbClr val="000000"/>
                          </a:solidFill>
                          <a:effectLst/>
                          <a:latin typeface="David" panose="020E0502060401010101" pitchFamily="34" charset="-79"/>
                          <a:cs typeface="David" panose="020E0502060401010101" pitchFamily="34" charset="-79"/>
                        </a:rPr>
                        <a:t> </a:t>
                      </a:r>
                      <a:r>
                        <a:rPr lang="he-IL" sz="800" b="0" i="0" u="none" strike="noStrike" dirty="0" err="1">
                          <a:solidFill>
                            <a:srgbClr val="000000"/>
                          </a:solidFill>
                          <a:effectLst/>
                          <a:latin typeface="David" panose="020E0502060401010101" pitchFamily="34" charset="-79"/>
                          <a:cs typeface="David" panose="020E0502060401010101" pitchFamily="34" charset="-79"/>
                        </a:rPr>
                        <a:t>דיפון,עוגני</a:t>
                      </a:r>
                      <a:r>
                        <a:rPr lang="he-IL" sz="800" b="0" i="0" u="none" strike="noStrike" dirty="0">
                          <a:solidFill>
                            <a:srgbClr val="000000"/>
                          </a:solidFill>
                          <a:effectLst/>
                          <a:latin typeface="David" panose="020E0502060401010101" pitchFamily="34" charset="-79"/>
                          <a:cs typeface="David" panose="020E0502060401010101" pitchFamily="34" charset="-79"/>
                        </a:rPr>
                        <a:t> </a:t>
                      </a:r>
                      <a:r>
                        <a:rPr lang="he-IL" sz="800" b="0" i="0" u="none" strike="noStrike" dirty="0" err="1">
                          <a:solidFill>
                            <a:srgbClr val="000000"/>
                          </a:solidFill>
                          <a:effectLst/>
                          <a:latin typeface="David" panose="020E0502060401010101" pitchFamily="34" charset="-79"/>
                          <a:cs typeface="David" panose="020E0502060401010101" pitchFamily="34" charset="-79"/>
                        </a:rPr>
                        <a:t>קרקע,מרחבים</a:t>
                      </a:r>
                      <a:r>
                        <a:rPr lang="he-IL" sz="800" b="0" i="0" u="none" strike="noStrike" dirty="0">
                          <a:solidFill>
                            <a:srgbClr val="000000"/>
                          </a:solidFill>
                          <a:effectLst/>
                          <a:latin typeface="David" panose="020E0502060401010101" pitchFamily="34" charset="-79"/>
                          <a:cs typeface="David" panose="020E0502060401010101" pitchFamily="34" charset="-79"/>
                        </a:rPr>
                        <a:t> מוגנים ,בטון טרום</a:t>
                      </a:r>
                      <a:r>
                        <a:rPr lang="he-IL" sz="800" b="0" i="0" u="none" strike="noStrike" dirty="0" smtClean="0">
                          <a:solidFill>
                            <a:srgbClr val="000000"/>
                          </a:solidFill>
                          <a:effectLst/>
                          <a:latin typeface="David" panose="020E0502060401010101" pitchFamily="34" charset="-79"/>
                          <a:cs typeface="David" panose="020E0502060401010101" pitchFamily="34" charset="-79"/>
                        </a:rPr>
                        <a:t>, דרוך </a:t>
                      </a:r>
                      <a:r>
                        <a:rPr lang="he-IL" sz="800" b="0" i="0" u="none" strike="noStrike" dirty="0">
                          <a:solidFill>
                            <a:srgbClr val="000000"/>
                          </a:solidFill>
                          <a:effectLst/>
                          <a:latin typeface="David" panose="020E0502060401010101" pitchFamily="34" charset="-79"/>
                          <a:cs typeface="David" panose="020E0502060401010101" pitchFamily="34" charset="-79"/>
                        </a:rPr>
                        <a:t>וכד'.</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60987645"/>
                  </a:ext>
                </a:extLst>
              </a:tr>
              <a:tr h="109972">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4</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עבודות בניה</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04,05,09,10,11,22</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איטום, מחיצות, תקרות (לרבות אקוסטיות) ריצוף, חיפוי, טיח וצבע וכו'</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5671992"/>
                  </a:ext>
                </a:extLst>
              </a:tr>
              <a:tr h="109972">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5</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עבודות קונסטרוקציה, ונגרות חרש</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19,20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קונס' פלדה ,סיכוך גגות,מדרגות חירום, פרגולות ודקים מעץ וכד'</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9256977"/>
                  </a:ext>
                </a:extLst>
              </a:tr>
              <a:tr h="109972">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6</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מסגרות, אלומיניום ונגרות אומן</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06,12</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דלתות ,חלונות,סורגים, מעקות וכד'</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1041936"/>
                  </a:ext>
                </a:extLst>
              </a:tr>
              <a:tr h="109972">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7</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עבודות מיזוג אוויר ומערכות</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15,16</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מתקני מיזוג אוויר ומתקני הסקה וקיטור</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9197277"/>
                  </a:ext>
                </a:extLst>
              </a:tr>
              <a:tr h="109972">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8</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אינסטלציה וביוב </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07,57</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כולל: קבועות תברואתיות, צנרת,ציוד קצה</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28142"/>
                  </a:ext>
                </a:extLst>
              </a:tr>
              <a:tr h="109972">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9</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חשמל</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08</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4379024"/>
                  </a:ext>
                </a:extLst>
              </a:tr>
              <a:tr h="109972">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10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מערכות גילוי וכיבוי אש</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34,35</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מערכות גילוי וכיבוי אש, מערכות כריזה ומתח נמוך מאד</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4853864"/>
                  </a:ext>
                </a:extLst>
              </a:tr>
              <a:tr h="109972">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11</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מחשוב ותקשורת </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18</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אומדן עפ"י גורמי תקשורת (הערכה - מוסדות חינוך </a:t>
                      </a:r>
                      <a:r>
                        <a:rPr lang="he-IL" sz="800" b="1" i="0" u="none" strike="noStrike">
                          <a:solidFill>
                            <a:srgbClr val="000000"/>
                          </a:solidFill>
                          <a:effectLst/>
                          <a:latin typeface="David" panose="020E0502060401010101" pitchFamily="34" charset="-79"/>
                          <a:cs typeface="David" panose="020E0502060401010101" pitchFamily="34" charset="-79"/>
                        </a:rPr>
                        <a:t>בין 1-3%</a:t>
                      </a:r>
                      <a:r>
                        <a:rPr lang="he-IL" sz="800" b="0" i="0" u="none" strike="noStrike">
                          <a:solidFill>
                            <a:srgbClr val="000000"/>
                          </a:solidFill>
                          <a:effectLst/>
                          <a:latin typeface="David" panose="020E0502060401010101" pitchFamily="34" charset="-79"/>
                          <a:cs typeface="David" panose="020E0502060401010101" pitchFamily="34" charset="-79"/>
                        </a:rPr>
                        <a:t>)</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623445"/>
                  </a:ext>
                </a:extLst>
              </a:tr>
              <a:tr h="109972">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12</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מעליות ומעלונים</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17</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לא כולל פיר המעלית</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8232682"/>
                  </a:ext>
                </a:extLst>
              </a:tr>
              <a:tr h="219945">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13</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נגרות - ריהוט </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30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עבודות ריהוט מקובע על ידי קבלן ההקמה ושאינם נכללים במסגרת ההצטיידות כגון מטבחים, ארונות מקובעים </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8140961"/>
                  </a:ext>
                </a:extLst>
              </a:tr>
              <a:tr h="61726">
                <a:tc>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14</a:t>
                      </a:r>
                      <a:endParaRPr lang="he-IL"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עבודות פיתוח נופי, עבודות סלילה</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40,41,50,51</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כולל: תשתיות, גינון, השקיה, מתקני חצר, הצללות, ריהוט חוץ, ריצוף חוץ, גידור, שערים, עבודות סלילה</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3749738"/>
                  </a:ext>
                </a:extLst>
              </a:tr>
              <a:tr h="152246">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15</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שונות</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עבודות ייחודיות</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9859076"/>
                  </a:ext>
                </a:extLst>
              </a:tr>
              <a:tr h="151978">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16</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1000" b="1"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ctr"/>
                      <a:r>
                        <a:rPr lang="he-IL" sz="800" b="1" i="0" u="none" strike="noStrike">
                          <a:solidFill>
                            <a:srgbClr val="000000"/>
                          </a:solidFill>
                          <a:effectLst/>
                          <a:latin typeface="David" panose="020E0502060401010101" pitchFamily="34" charset="-79"/>
                          <a:cs typeface="David" panose="020E0502060401010101" pitchFamily="34" charset="-79"/>
                        </a:rPr>
                        <a:t>סה"כ עלויות בניה ישירות (</a:t>
                      </a:r>
                      <a:r>
                        <a:rPr lang="en-US" sz="800" b="1" i="0" u="none" strike="noStrike">
                          <a:solidFill>
                            <a:srgbClr val="000000"/>
                          </a:solidFill>
                          <a:effectLst/>
                          <a:latin typeface="David" panose="020E0502060401010101" pitchFamily="34" charset="-79"/>
                          <a:cs typeface="David" panose="020E0502060401010101" pitchFamily="34" charset="-79"/>
                        </a:rPr>
                        <a:t>cost)</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599251685"/>
                  </a:ext>
                </a:extLst>
              </a:tr>
              <a:tr h="549861">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17</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9">
                  <a:txBody>
                    <a:bodyPr/>
                    <a:lstStyle/>
                    <a:p>
                      <a:pPr algn="ctr" rtl="1" fontAlgn="ctr"/>
                      <a:r>
                        <a:rPr lang="he-IL" sz="1000" b="1" i="0" u="none" strike="noStrike" dirty="0" err="1">
                          <a:solidFill>
                            <a:srgbClr val="000000"/>
                          </a:solidFill>
                          <a:effectLst/>
                          <a:latin typeface="David" panose="020E0502060401010101" pitchFamily="34" charset="-79"/>
                          <a:cs typeface="David" panose="020E0502060401010101" pitchFamily="34" charset="-79"/>
                        </a:rPr>
                        <a:t>תקורות</a:t>
                      </a:r>
                      <a:r>
                        <a:rPr lang="he-IL" sz="1000" b="1" i="0" u="none" strike="noStrike" dirty="0" smtClean="0">
                          <a:solidFill>
                            <a:srgbClr val="000000"/>
                          </a:solidFill>
                          <a:effectLst/>
                          <a:latin typeface="David" panose="020E0502060401010101" pitchFamily="34" charset="-79"/>
                          <a:cs typeface="David" panose="020E0502060401010101" pitchFamily="34" charset="-79"/>
                        </a:rPr>
                        <a:t>/</a:t>
                      </a:r>
                      <a:r>
                        <a:rPr lang="en-US" sz="1000" b="1" i="0" u="none" strike="noStrike" dirty="0" smtClean="0">
                          <a:solidFill>
                            <a:srgbClr val="000000"/>
                          </a:solidFill>
                          <a:effectLst/>
                          <a:latin typeface="David" panose="020E0502060401010101" pitchFamily="34" charset="-79"/>
                          <a:cs typeface="David" panose="020E0502060401010101" pitchFamily="34" charset="-79"/>
                        </a:rPr>
                        <a:t/>
                      </a:r>
                      <a:br>
                        <a:rPr lang="en-US" sz="1000" b="1" i="0" u="none" strike="noStrike" dirty="0" smtClean="0">
                          <a:solidFill>
                            <a:srgbClr val="000000"/>
                          </a:solidFill>
                          <a:effectLst/>
                          <a:latin typeface="David" panose="020E0502060401010101" pitchFamily="34" charset="-79"/>
                          <a:cs typeface="David" panose="020E0502060401010101" pitchFamily="34" charset="-79"/>
                        </a:rPr>
                      </a:br>
                      <a:r>
                        <a:rPr lang="he-IL" sz="1000" b="1" i="0" u="none" strike="noStrike" dirty="0" smtClean="0">
                          <a:solidFill>
                            <a:srgbClr val="000000"/>
                          </a:solidFill>
                          <a:effectLst/>
                          <a:latin typeface="David" panose="020E0502060401010101" pitchFamily="34" charset="-79"/>
                          <a:cs typeface="David" panose="020E0502060401010101" pitchFamily="34" charset="-79"/>
                        </a:rPr>
                        <a:t>העמסות</a:t>
                      </a:r>
                      <a:endParaRPr lang="he-IL" sz="10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תכנון</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8%-12%</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10%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1" i="0" u="none" strike="noStrike">
                          <a:solidFill>
                            <a:srgbClr val="000000"/>
                          </a:solidFill>
                          <a:effectLst/>
                          <a:latin typeface="David" panose="020E0502060401010101" pitchFamily="34" charset="-79"/>
                          <a:cs typeface="David" panose="020E0502060401010101" pitchFamily="34" charset="-79"/>
                        </a:rPr>
                        <a:t>8% </a:t>
                      </a:r>
                      <a:r>
                        <a:rPr lang="he-IL" sz="800" b="0" i="0" u="none" strike="noStrike">
                          <a:solidFill>
                            <a:srgbClr val="000000"/>
                          </a:solidFill>
                          <a:effectLst/>
                          <a:latin typeface="David" panose="020E0502060401010101" pitchFamily="34" charset="-79"/>
                          <a:cs typeface="David" panose="020E0502060401010101" pitchFamily="34" charset="-79"/>
                        </a:rPr>
                        <a:t>- מבנה פשוט, מבנה חוזר/מוכר, היקף כספי גדול, תנאים סביבתיים רגילים (לא באזור פשט הצפה, דרכי גישה נוחות, ללא דרישות מיוחדות/תנאים מיוחדים), היתר בניה</a:t>
                      </a:r>
                      <a:br>
                        <a:rPr lang="he-IL" sz="800" b="0" i="0" u="none" strike="noStrike">
                          <a:solidFill>
                            <a:srgbClr val="000000"/>
                          </a:solidFill>
                          <a:effectLst/>
                          <a:latin typeface="David" panose="020E0502060401010101" pitchFamily="34" charset="-79"/>
                          <a:cs typeface="David" panose="020E0502060401010101" pitchFamily="34" charset="-79"/>
                        </a:rPr>
                      </a:br>
                      <a:r>
                        <a:rPr lang="he-IL" sz="800" b="1" i="0" u="none" strike="noStrike">
                          <a:solidFill>
                            <a:srgbClr val="000000"/>
                          </a:solidFill>
                          <a:effectLst/>
                          <a:latin typeface="David" panose="020E0502060401010101" pitchFamily="34" charset="-79"/>
                          <a:cs typeface="David" panose="020E0502060401010101" pitchFamily="34" charset="-79"/>
                        </a:rPr>
                        <a:t>12%</a:t>
                      </a:r>
                      <a:r>
                        <a:rPr lang="he-IL" sz="800" b="0" i="0" u="none" strike="noStrike">
                          <a:solidFill>
                            <a:srgbClr val="000000"/>
                          </a:solidFill>
                          <a:effectLst/>
                          <a:latin typeface="David" panose="020E0502060401010101" pitchFamily="34" charset="-79"/>
                          <a:cs typeface="David" panose="020E0502060401010101" pitchFamily="34" charset="-79"/>
                        </a:rPr>
                        <a:t> - מבנה מורכב, ריבוי פונקציות, ריבוי יועצים, היקף כספי קטן, תנאים סביבתיים מיוחדים, תוספת למבנה קיים, מערכות מיוחדות</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7727367"/>
                  </a:ext>
                </a:extLst>
              </a:tr>
              <a:tr h="109972">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18</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ניהול ופיקוח</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3%-4%</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4%</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378244"/>
                  </a:ext>
                </a:extLst>
              </a:tr>
              <a:tr h="122206">
                <a:tc rowSpan="2">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19</a:t>
                      </a:r>
                      <a:endParaRPr lang="he-IL"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פיצוי נופי</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לפי כמות וערכיות העצים בקיזוז שתילה חלופית, בהתאם לדו"ח אגרונום / הערכה</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4534249"/>
                  </a:ext>
                </a:extLst>
              </a:tr>
              <a:tr h="0">
                <a:tc vMerge="1">
                  <a:txBody>
                    <a:bodyPr/>
                    <a:lstStyle/>
                    <a:p>
                      <a:pPr rtl="1"/>
                      <a:endParaRPr lang="he-IL"/>
                    </a:p>
                  </a:txBody>
                  <a:tcPr/>
                </a:tc>
                <a:tc vMerge="1">
                  <a:txBody>
                    <a:bodyPr/>
                    <a:lstStyle/>
                    <a:p>
                      <a:pPr rtl="1"/>
                      <a:endParaRPr lang="he-IL"/>
                    </a:p>
                  </a:txBody>
                  <a:tcPr/>
                </a:tc>
                <a:tc rowSpan="2">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אגרות מים וביוב (100 ₪/מ"ר, לא כולל מע"מ)</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על אגרות אלה, </a:t>
                      </a:r>
                      <a:r>
                        <a:rPr lang="he-IL" sz="800" b="1" i="0" u="none" strike="noStrike">
                          <a:solidFill>
                            <a:srgbClr val="000000"/>
                          </a:solidFill>
                          <a:effectLst/>
                          <a:latin typeface="David" panose="020E0502060401010101" pitchFamily="34" charset="-79"/>
                          <a:cs typeface="David" panose="020E0502060401010101" pitchFamily="34" charset="-79"/>
                        </a:rPr>
                        <a:t>מוטל</a:t>
                      </a:r>
                      <a:r>
                        <a:rPr lang="he-IL" sz="800" b="0" i="0" u="none" strike="noStrike">
                          <a:solidFill>
                            <a:srgbClr val="000000"/>
                          </a:solidFill>
                          <a:effectLst/>
                          <a:latin typeface="David" panose="020E0502060401010101" pitchFamily="34" charset="-79"/>
                          <a:cs typeface="David" panose="020E0502060401010101" pitchFamily="34" charset="-79"/>
                        </a:rPr>
                        <a:t> מע"מ כחוק</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9670772"/>
                  </a:ext>
                </a:extLst>
              </a:tr>
              <a:tr h="94283">
                <a:tc rowSpan="2">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20</a:t>
                      </a:r>
                      <a:endParaRPr lang="he-IL"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vMerge="1">
                  <a:txBody>
                    <a:bodyPr/>
                    <a:lstStyle/>
                    <a:p>
                      <a:pPr algn="r" rtl="1" fontAlgn="t"/>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r" rtl="1" fontAlgn="t"/>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9677292"/>
                  </a:ext>
                </a:extLst>
              </a:tr>
              <a:tr h="0">
                <a:tc vMerge="1">
                  <a:txBody>
                    <a:bodyPr/>
                    <a:lstStyle/>
                    <a:p>
                      <a:pPr rtl="1"/>
                      <a:endParaRPr lang="he-IL"/>
                    </a:p>
                  </a:txBody>
                  <a:tcPr/>
                </a:tc>
                <a:tc vMerge="1">
                  <a:txBody>
                    <a:bodyPr/>
                    <a:lstStyle/>
                    <a:p>
                      <a:pPr rtl="1"/>
                      <a:endParaRPr lang="he-IL"/>
                    </a:p>
                  </a:txBody>
                  <a:tcPr/>
                </a:tc>
                <a:tc rowSpan="2">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אגרות נוספות (</a:t>
                      </a:r>
                      <a:r>
                        <a:rPr lang="he-IL" sz="800" b="0" i="0" u="none" strike="noStrike" dirty="0" err="1">
                          <a:solidFill>
                            <a:srgbClr val="000000"/>
                          </a:solidFill>
                          <a:effectLst/>
                          <a:latin typeface="David" panose="020E0502060401010101" pitchFamily="34" charset="-79"/>
                          <a:cs typeface="David" panose="020E0502060401010101" pitchFamily="34" charset="-79"/>
                        </a:rPr>
                        <a:t>חח"י</a:t>
                      </a:r>
                      <a:r>
                        <a:rPr lang="he-IL" sz="800" b="0" i="0" u="none" strike="noStrike" dirty="0">
                          <a:solidFill>
                            <a:srgbClr val="000000"/>
                          </a:solidFill>
                          <a:effectLst/>
                          <a:latin typeface="David" panose="020E0502060401010101" pitchFamily="34" charset="-79"/>
                          <a:cs typeface="David" panose="020E0502060401010101" pitchFamily="34" charset="-79"/>
                        </a:rPr>
                        <a:t>, רשות העתיקות וכד')</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4652011"/>
                  </a:ext>
                </a:extLst>
              </a:tr>
              <a:tr h="40787">
                <a:tc rowSpan="2">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21</a:t>
                      </a:r>
                      <a:endParaRPr lang="he-IL"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vMerge="1">
                  <a:txBody>
                    <a:bodyPr/>
                    <a:lstStyle/>
                    <a:p>
                      <a:pPr algn="r" rtl="1" fontAlgn="t"/>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r" rtl="1" fontAlgn="t"/>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582183"/>
                  </a:ext>
                </a:extLst>
              </a:tr>
              <a:tr h="0">
                <a:tc vMerge="1">
                  <a:txBody>
                    <a:bodyPr/>
                    <a:lstStyle/>
                    <a:p>
                      <a:pPr rtl="1"/>
                      <a:endParaRPr lang="he-IL"/>
                    </a:p>
                  </a:txBody>
                  <a:tcPr/>
                </a:tc>
                <a:tc vMerge="1">
                  <a:txBody>
                    <a:bodyPr/>
                    <a:lstStyle/>
                    <a:p>
                      <a:pPr rtl="1"/>
                      <a:endParaRPr lang="he-IL"/>
                    </a:p>
                  </a:txBody>
                  <a:tcPr/>
                </a:tc>
                <a:tc rowSpan="2">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אגרת מכון בקרה </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rtl="1" fontAlgn="t"/>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על פי תעריף מנהל התכנון, כפונקציה של שטח וגובה המבנה</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2018111"/>
                  </a:ext>
                </a:extLst>
              </a:tr>
              <a:tr h="109972">
                <a:tc>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22</a:t>
                      </a:r>
                      <a:endParaRPr lang="he-IL"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rtl="1"/>
                      <a:endParaRPr lang="he-IL"/>
                    </a:p>
                  </a:txBody>
                  <a:tcPr/>
                </a:tc>
                <a:tc vMerge="1">
                  <a:txBody>
                    <a:bodyPr/>
                    <a:lstStyle/>
                    <a:p>
                      <a:pPr algn="r" rtl="1" fontAlgn="t"/>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r" rtl="1" fontAlgn="t"/>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ct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r" rtl="1" fontAlgn="ctr"/>
                      <a:endParaRPr lang="he-IL" sz="800" b="0" i="0" u="none" strike="noStrike">
                        <a:solidFill>
                          <a:srgbClr val="000000"/>
                        </a:solidFill>
                        <a:effectLst/>
                        <a:latin typeface="David" panose="020E0502060401010101" pitchFamily="34" charset="-79"/>
                        <a:cs typeface="David" panose="020E0502060401010101" pitchFamily="34" charset="-79"/>
                      </a:endParaRP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9501776"/>
                  </a:ext>
                </a:extLst>
              </a:tr>
              <a:tr h="77811">
                <a:tc>
                  <a:txBody>
                    <a:bodyPr/>
                    <a:lstStyle/>
                    <a:p>
                      <a:pPr algn="ctr" rtl="1" fontAlgn="ctr"/>
                      <a:r>
                        <a:rPr lang="he-IL" sz="800" b="1" i="0" u="none" strike="noStrike" dirty="0" smtClean="0">
                          <a:solidFill>
                            <a:srgbClr val="000000"/>
                          </a:solidFill>
                          <a:effectLst/>
                          <a:latin typeface="David" panose="020E0502060401010101" pitchFamily="34" charset="-79"/>
                          <a:cs typeface="David" panose="020E0502060401010101" pitchFamily="34" charset="-79"/>
                        </a:rPr>
                        <a:t>23</a:t>
                      </a:r>
                      <a:endParaRPr lang="he-IL"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500" b="1"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rtl="1" fontAlgn="t"/>
                      <a:r>
                        <a:rPr lang="he-IL" sz="800" b="0" i="0" u="none" strike="noStrike" dirty="0">
                          <a:solidFill>
                            <a:srgbClr val="000000"/>
                          </a:solidFill>
                          <a:effectLst/>
                          <a:latin typeface="David" panose="020E0502060401010101" pitchFamily="34" charset="-79"/>
                          <a:cs typeface="David" panose="020E0502060401010101" pitchFamily="34" charset="-79"/>
                        </a:rPr>
                        <a:t>עמלת חברה עירונית </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4%</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a:solidFill>
                            <a:srgbClr val="000000"/>
                          </a:solidFill>
                          <a:effectLst/>
                          <a:latin typeface="David" panose="020E0502060401010101" pitchFamily="34" charset="-79"/>
                          <a:cs typeface="David" panose="020E0502060401010101" pitchFamily="34" charset="-79"/>
                        </a:rPr>
                        <a:t> על עמלה זו </a:t>
                      </a:r>
                      <a:r>
                        <a:rPr lang="he-IL" sz="800" b="1" i="0" u="none" strike="noStrike">
                          <a:solidFill>
                            <a:srgbClr val="000000"/>
                          </a:solidFill>
                          <a:effectLst/>
                          <a:latin typeface="David" panose="020E0502060401010101" pitchFamily="34" charset="-79"/>
                          <a:cs typeface="David" panose="020E0502060401010101" pitchFamily="34" charset="-79"/>
                        </a:rPr>
                        <a:t>לא</a:t>
                      </a:r>
                      <a:r>
                        <a:rPr lang="he-IL" sz="800" b="0" i="0" u="none" strike="noStrike">
                          <a:solidFill>
                            <a:srgbClr val="000000"/>
                          </a:solidFill>
                          <a:effectLst/>
                          <a:latin typeface="David" panose="020E0502060401010101" pitchFamily="34" charset="-79"/>
                          <a:cs typeface="David" panose="020E0502060401010101" pitchFamily="34" charset="-79"/>
                        </a:rPr>
                        <a:t> מוטל מע"מ, מעבר ל 50 מש"ח, שיעור העמלה ישתנה בהתאם להנחיות אגף התקציבים</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831701"/>
                  </a:ext>
                </a:extLst>
              </a:tr>
              <a:tr h="108004">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24</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5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ctr"/>
                      <a:r>
                        <a:rPr lang="he-IL" sz="800" b="1" i="0" u="none" strike="noStrike">
                          <a:solidFill>
                            <a:srgbClr val="000000"/>
                          </a:solidFill>
                          <a:effectLst/>
                          <a:latin typeface="David" panose="020E0502060401010101" pitchFamily="34" charset="-79"/>
                          <a:cs typeface="David" panose="020E0502060401010101" pitchFamily="34" charset="-79"/>
                        </a:rPr>
                        <a:t>סה"כ תקורות/העמסות </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endParaRPr lang="en-US"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719331310"/>
                  </a:ext>
                </a:extLst>
              </a:tr>
              <a:tr h="90520">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25</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rtl="1" fontAlgn="ctr"/>
                      <a:r>
                        <a:rPr lang="he-IL" sz="500" b="1"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rtl="1" fontAlgn="ctr"/>
                      <a:r>
                        <a:rPr lang="he-IL" sz="800" b="1" i="0" u="none" strike="noStrike" dirty="0">
                          <a:solidFill>
                            <a:srgbClr val="000000"/>
                          </a:solidFill>
                          <a:effectLst/>
                          <a:latin typeface="David" panose="020E0502060401010101" pitchFamily="34" charset="-79"/>
                          <a:cs typeface="David" panose="020E0502060401010101" pitchFamily="34" charset="-79"/>
                        </a:rPr>
                        <a:t>סה"כ עלות הקמה (עלויות ישירות + </a:t>
                      </a:r>
                      <a:r>
                        <a:rPr lang="he-IL" sz="800" b="1" i="0" u="none" strike="noStrike" dirty="0" err="1">
                          <a:solidFill>
                            <a:srgbClr val="000000"/>
                          </a:solidFill>
                          <a:effectLst/>
                          <a:latin typeface="David" panose="020E0502060401010101" pitchFamily="34" charset="-79"/>
                          <a:cs typeface="David" panose="020E0502060401010101" pitchFamily="34" charset="-79"/>
                        </a:rPr>
                        <a:t>תקורות</a:t>
                      </a:r>
                      <a:r>
                        <a:rPr lang="he-IL" sz="800" b="1" i="0" u="none" strike="noStrike" dirty="0">
                          <a:solidFill>
                            <a:srgbClr val="000000"/>
                          </a:solidFill>
                          <a:effectLst/>
                          <a:latin typeface="David" panose="020E0502060401010101" pitchFamily="34" charset="-79"/>
                          <a:cs typeface="David" panose="020E0502060401010101" pitchFamily="34" charset="-79"/>
                        </a:rPr>
                        <a:t>)</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rtl="1" fontAlgn="t"/>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rtl="1" fontAlgn="ctr"/>
                      <a:endParaRPr lang="en-US"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extLst>
                  <a:ext uri="{0D108BD9-81ED-4DB2-BD59-A6C34878D82A}">
                    <a16:rowId xmlns:a16="http://schemas.microsoft.com/office/drawing/2014/main" val="3186236401"/>
                  </a:ext>
                </a:extLst>
              </a:tr>
              <a:tr h="325056">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26</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500" b="1"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ctr"/>
                      <a:r>
                        <a:rPr lang="he-IL" sz="800" b="0" i="0" u="none" strike="noStrike" dirty="0">
                          <a:solidFill>
                            <a:srgbClr val="000000"/>
                          </a:solidFill>
                          <a:effectLst/>
                          <a:latin typeface="David" panose="020E0502060401010101" pitchFamily="34" charset="-79"/>
                          <a:cs typeface="David" panose="020E0502060401010101" pitchFamily="34" charset="-79"/>
                        </a:rPr>
                        <a:t>בנ"מ</a:t>
                      </a:r>
                    </a:p>
                  </a:txBody>
                  <a:tcPr marL="3584" marR="43012"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30%-10%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1" i="0" u="none" strike="noStrike">
                          <a:solidFill>
                            <a:srgbClr val="000000"/>
                          </a:solidFill>
                          <a:effectLst/>
                          <a:latin typeface="David" panose="020E0502060401010101" pitchFamily="34" charset="-79"/>
                          <a:cs typeface="David" panose="020E0502060401010101" pitchFamily="34" charset="-79"/>
                        </a:rPr>
                        <a:t>15%</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endParaRPr lang="en-US" sz="800" b="0"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he-IL" sz="800" b="0"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1" fontAlgn="t"/>
                      <a:r>
                        <a:rPr lang="he-IL" sz="800" b="1" i="0" u="none" strike="noStrike" dirty="0">
                          <a:solidFill>
                            <a:srgbClr val="000000"/>
                          </a:solidFill>
                          <a:effectLst/>
                          <a:latin typeface="David" panose="020E0502060401010101" pitchFamily="34" charset="-79"/>
                          <a:cs typeface="David" panose="020E0502060401010101" pitchFamily="34" charset="-79"/>
                        </a:rPr>
                        <a:t>10% </a:t>
                      </a:r>
                      <a:r>
                        <a:rPr lang="he-IL" sz="800" b="0" i="0" u="none" strike="noStrike" dirty="0">
                          <a:solidFill>
                            <a:srgbClr val="000000"/>
                          </a:solidFill>
                          <a:effectLst/>
                          <a:latin typeface="David" panose="020E0502060401010101" pitchFamily="34" charset="-79"/>
                          <a:cs typeface="David" panose="020E0502060401010101" pitchFamily="34" charset="-79"/>
                        </a:rPr>
                        <a:t>- מבנה פשוט, מבנה חוזר/מוכר, היקף כספי גדול, תנאים סביבתיים רגילים, פרוגרמה "סגורה" </a:t>
                      </a:r>
                      <a:br>
                        <a:rPr lang="he-IL" sz="800" b="0" i="0" u="none" strike="noStrike" dirty="0">
                          <a:solidFill>
                            <a:srgbClr val="000000"/>
                          </a:solidFill>
                          <a:effectLst/>
                          <a:latin typeface="David" panose="020E0502060401010101" pitchFamily="34" charset="-79"/>
                          <a:cs typeface="David" panose="020E0502060401010101" pitchFamily="34" charset="-79"/>
                        </a:rPr>
                      </a:br>
                      <a:r>
                        <a:rPr lang="he-IL" sz="800" b="1" i="0" u="none" strike="noStrike" dirty="0">
                          <a:solidFill>
                            <a:srgbClr val="000000"/>
                          </a:solidFill>
                          <a:effectLst/>
                          <a:latin typeface="David" panose="020E0502060401010101" pitchFamily="34" charset="-79"/>
                          <a:cs typeface="David" panose="020E0502060401010101" pitchFamily="34" charset="-79"/>
                        </a:rPr>
                        <a:t>30%</a:t>
                      </a:r>
                      <a:r>
                        <a:rPr lang="he-IL" sz="800" b="0" i="0" u="none" strike="noStrike" dirty="0">
                          <a:solidFill>
                            <a:srgbClr val="000000"/>
                          </a:solidFill>
                          <a:effectLst/>
                          <a:latin typeface="David" panose="020E0502060401010101" pitchFamily="34" charset="-79"/>
                          <a:cs typeface="David" panose="020E0502060401010101" pitchFamily="34" charset="-79"/>
                        </a:rPr>
                        <a:t> - מבנה מורכב, ריבוי פונקציות, ריבוי יועצים, היקף כספי קטן, תנאים סביבתיים מיוחדים, תוספת למבנה קיים, מערכות מיוחדות פרוגרמה "לא סגורה"</a:t>
                      </a:r>
                    </a:p>
                  </a:txBody>
                  <a:tcPr marL="3584" marR="43012" marT="35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4741064"/>
                  </a:ext>
                </a:extLst>
              </a:tr>
              <a:tr h="133128">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27</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500" b="1" i="0" u="none" strike="noStrike">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r" rtl="1" fontAlgn="ctr"/>
                      <a:r>
                        <a:rPr lang="he-IL" sz="800" b="1" i="0" u="none" strike="noStrike" dirty="0">
                          <a:solidFill>
                            <a:srgbClr val="000000"/>
                          </a:solidFill>
                          <a:effectLst/>
                          <a:latin typeface="David" panose="020E0502060401010101" pitchFamily="34" charset="-79"/>
                          <a:cs typeface="David" panose="020E0502060401010101" pitchFamily="34" charset="-79"/>
                        </a:rPr>
                        <a:t>סה"כ פרויקט (</a:t>
                      </a:r>
                      <a:r>
                        <a:rPr lang="en-US" sz="800" b="1" i="0" u="none" strike="noStrike" dirty="0">
                          <a:solidFill>
                            <a:srgbClr val="000000"/>
                          </a:solidFill>
                          <a:effectLst/>
                          <a:latin typeface="David" panose="020E0502060401010101" pitchFamily="34" charset="-79"/>
                          <a:cs typeface="David" panose="020E0502060401010101" pitchFamily="34" charset="-79"/>
                        </a:rPr>
                        <a:t>price)</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100%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l" rtl="1"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l" rtl="1"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endParaRPr lang="en-US" sz="800" b="1" i="0" u="none" strike="noStrike" dirty="0">
                        <a:solidFill>
                          <a:srgbClr val="000000"/>
                        </a:solidFill>
                        <a:effectLst/>
                        <a:latin typeface="David" panose="020E0502060401010101" pitchFamily="34" charset="-79"/>
                        <a:cs typeface="David" panose="020E0502060401010101" pitchFamily="34" charset="-79"/>
                      </a:endParaRP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1" i="0" u="none" strike="noStrike" dirty="0">
                          <a:solidFill>
                            <a:srgbClr val="000000"/>
                          </a:solidFill>
                          <a:effectLst/>
                          <a:latin typeface="David" panose="020E0502060401010101" pitchFamily="34" charset="-79"/>
                          <a:cs typeface="David" panose="020E0502060401010101" pitchFamily="34" charset="-79"/>
                        </a:rPr>
                        <a:t>0</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8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rtl="1" fontAlgn="ctr"/>
                      <a:r>
                        <a:rPr lang="he-IL" sz="500" b="0" i="0" u="none" strike="noStrike" dirty="0">
                          <a:solidFill>
                            <a:srgbClr val="000000"/>
                          </a:solidFill>
                          <a:effectLst/>
                          <a:latin typeface="David" panose="020E0502060401010101" pitchFamily="34" charset="-79"/>
                          <a:cs typeface="David" panose="020E0502060401010101" pitchFamily="34" charset="-79"/>
                        </a:rPr>
                        <a:t> </a:t>
                      </a:r>
                    </a:p>
                  </a:txBody>
                  <a:tcPr marL="3584" marR="3584" marT="358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val="2156261279"/>
                  </a:ext>
                </a:extLst>
              </a:tr>
            </a:tbl>
          </a:graphicData>
        </a:graphic>
      </p:graphicFrame>
    </p:spTree>
    <p:extLst>
      <p:ext uri="{BB962C8B-B14F-4D97-AF65-F5344CB8AC3E}">
        <p14:creationId xmlns:p14="http://schemas.microsoft.com/office/powerpoint/2010/main" val="11777729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1619672" y="260648"/>
            <a:ext cx="5787972"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סיכום, המלצות והחלטות להמשך</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Tree>
    <p:extLst>
      <p:ext uri="{BB962C8B-B14F-4D97-AF65-F5344CB8AC3E}">
        <p14:creationId xmlns:p14="http://schemas.microsoft.com/office/powerpoint/2010/main" val="14010347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כותרת 1"/>
          <p:cNvSpPr txBox="1">
            <a:spLocks/>
          </p:cNvSpPr>
          <p:nvPr/>
        </p:nvSpPr>
        <p:spPr>
          <a:xfrm>
            <a:off x="2411760" y="20673"/>
            <a:ext cx="4425838" cy="744031"/>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הקדמה - המשך</a:t>
            </a:r>
          </a:p>
        </p:txBody>
      </p:sp>
      <p:sp>
        <p:nvSpPr>
          <p:cNvPr id="10" name="מלבן 9"/>
          <p:cNvSpPr/>
          <p:nvPr/>
        </p:nvSpPr>
        <p:spPr>
          <a:xfrm>
            <a:off x="-79273" y="1043128"/>
            <a:ext cx="8683618" cy="3323987"/>
          </a:xfrm>
          <a:prstGeom prst="rect">
            <a:avLst/>
          </a:prstGeom>
        </p:spPr>
        <p:txBody>
          <a:bodyPr wrap="square">
            <a:spAutoFit/>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he-IL"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חלק </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בלתי נפרד מהקפאת התצורה הינו הליך של ניהול </a:t>
            </a:r>
            <a:r>
              <a:rPr kumimoji="0" lang="he-IL"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שינויים במסגרתו יטופלו תוספות ושינויים ככל שיידרשו.</a:t>
            </a:r>
            <a:r>
              <a:rPr kumimoji="0" lang="en-US"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 </a:t>
            </a:r>
            <a:r>
              <a:rPr kumimoji="0" lang="en-US" sz="2000" b="1"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
            </a:r>
            <a:br>
              <a:rPr kumimoji="0" lang="en-US" sz="2000" b="1"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b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יש להבחין בין:</a:t>
            </a:r>
          </a:p>
          <a:p>
            <a:pPr marL="342900" marR="0" lvl="0" indent="-342900" algn="r" defTabSz="914400" rtl="1"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e-IL"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שינוי </a:t>
            </a:r>
            <a:r>
              <a:rPr kumimoji="0" lang="he-IL" sz="2000" b="1"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מהותי</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 לשינוי </a:t>
            </a:r>
            <a:r>
              <a:rPr kumimoji="0" lang="he-IL" sz="2000" b="1"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שאינו מהותי - </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שינוי מהותי משפיע על </a:t>
            </a:r>
            <a:r>
              <a:rPr kumimoji="0" lang="he-IL" sz="2000" b="0" i="0" u="none" strike="noStrike" kern="1200" cap="none" spc="0" normalizeH="0" baseline="0" noProof="0" dirty="0" err="1">
                <a:ln>
                  <a:noFill/>
                </a:ln>
                <a:solidFill>
                  <a:prstClr val="black"/>
                </a:solidFill>
                <a:effectLst/>
                <a:uLnTx/>
                <a:uFillTx/>
                <a:latin typeface="22"/>
                <a:ea typeface="Verdana" panose="020B0604030504040204" pitchFamily="34" charset="0"/>
                <a:cs typeface="David" panose="020E0502060401010101" pitchFamily="34" charset="-79"/>
              </a:rPr>
              <a:t>הלו"ז</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 תקציב, מגדיל </a:t>
            </a:r>
            <a:r>
              <a:rPr kumimoji="0" lang="en-US"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
            </a:r>
            <a:br>
              <a:rPr kumimoji="0" lang="en-US"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br>
            <a:r>
              <a:rPr kumimoji="0" lang="he-IL"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סיכונים </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וכד'.</a:t>
            </a:r>
          </a:p>
          <a:p>
            <a:pPr marL="342900" marR="0" lvl="0" indent="-342900" algn="r" defTabSz="914400" rtl="1"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שינוי </a:t>
            </a:r>
            <a:r>
              <a:rPr kumimoji="0" lang="he-IL" sz="2000" b="1"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נסיבתי </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(לא ניתן היה לצפות מראש) לשינוי </a:t>
            </a:r>
            <a:r>
              <a:rPr kumimoji="0" lang="he-IL" sz="2000" b="1"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ייזום </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(תוספת או שינוי שנדרש </a:t>
            </a:r>
            <a:r>
              <a:rPr kumimoji="0" lang="en-US"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
            </a:r>
            <a:br>
              <a:rPr kumimoji="0" lang="en-US"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br>
            <a:r>
              <a:rPr kumimoji="0" lang="he-IL"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לשקול </a:t>
            </a:r>
            <a:r>
              <a:rPr kumimoji="0" lang="he-IL" sz="2000" b="0" i="0" u="none" strike="noStrike" kern="1200" cap="none" spc="0" normalizeH="0" baseline="0" noProof="0" dirty="0">
                <a:ln>
                  <a:noFill/>
                </a:ln>
                <a:solidFill>
                  <a:prstClr val="black"/>
                </a:solidFill>
                <a:effectLst/>
                <a:uLnTx/>
                <a:uFillTx/>
                <a:latin typeface="22"/>
                <a:ea typeface="Verdana" panose="020B0604030504040204" pitchFamily="34" charset="0"/>
                <a:cs typeface="David" panose="020E0502060401010101" pitchFamily="34" charset="-79"/>
              </a:rPr>
              <a:t>את נחיצותם ויש מרחב החלטה</a:t>
            </a:r>
            <a:r>
              <a:rPr kumimoji="0" lang="he-IL" sz="2000" b="0" i="0" u="none" strike="noStrike" kern="1200" cap="none" spc="0" normalizeH="0" baseline="0" noProof="0" dirty="0" smtClean="0">
                <a:ln>
                  <a:noFill/>
                </a:ln>
                <a:solidFill>
                  <a:prstClr val="black"/>
                </a:solidFill>
                <a:effectLst/>
                <a:uLnTx/>
                <a:uFillTx/>
                <a:latin typeface="22"/>
                <a:ea typeface="Verdana" panose="020B0604030504040204" pitchFamily="34" charset="0"/>
                <a:cs typeface="David" panose="020E0502060401010101" pitchFamily="34" charset="-79"/>
              </a:rPr>
              <a:t>).</a:t>
            </a:r>
          </a:p>
        </p:txBody>
      </p:sp>
    </p:spTree>
    <p:extLst>
      <p:ext uri="{BB962C8B-B14F-4D97-AF65-F5344CB8AC3E}">
        <p14:creationId xmlns:p14="http://schemas.microsoft.com/office/powerpoint/2010/main" val="2792708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1013778" y="212328"/>
            <a:ext cx="1592609" cy="1848520"/>
          </a:xfrm>
          <a:prstGeom prst="rect">
            <a:avLst/>
          </a:prstGeom>
          <a:solidFill>
            <a:srgbClr val="FFFFFF">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34" name="מלבן 33"/>
          <p:cNvSpPr/>
          <p:nvPr/>
        </p:nvSpPr>
        <p:spPr>
          <a:xfrm>
            <a:off x="690819" y="838667"/>
            <a:ext cx="3038729" cy="1266575"/>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grpSp>
        <p:nvGrpSpPr>
          <p:cNvPr id="13" name="קבוצה 12"/>
          <p:cNvGrpSpPr/>
          <p:nvPr/>
        </p:nvGrpSpPr>
        <p:grpSpPr>
          <a:xfrm>
            <a:off x="2929346" y="980728"/>
            <a:ext cx="3304047" cy="5610057"/>
            <a:chOff x="5037730" y="974443"/>
            <a:chExt cx="3304047" cy="5610057"/>
          </a:xfrm>
        </p:grpSpPr>
        <p:grpSp>
          <p:nvGrpSpPr>
            <p:cNvPr id="4" name="קבוצה 3"/>
            <p:cNvGrpSpPr/>
            <p:nvPr/>
          </p:nvGrpSpPr>
          <p:grpSpPr>
            <a:xfrm>
              <a:off x="5037730" y="974443"/>
              <a:ext cx="3286441" cy="5610057"/>
              <a:chOff x="3014267" y="965691"/>
              <a:chExt cx="3286441" cy="5610057"/>
            </a:xfrm>
          </p:grpSpPr>
          <p:grpSp>
            <p:nvGrpSpPr>
              <p:cNvPr id="3" name="קבוצה 2"/>
              <p:cNvGrpSpPr/>
              <p:nvPr/>
            </p:nvGrpSpPr>
            <p:grpSpPr>
              <a:xfrm>
                <a:off x="3014267" y="965691"/>
                <a:ext cx="3286441" cy="5610057"/>
                <a:chOff x="3076552" y="1044732"/>
                <a:chExt cx="3286441" cy="5610057"/>
              </a:xfrm>
            </p:grpSpPr>
            <p:grpSp>
              <p:nvGrpSpPr>
                <p:cNvPr id="7" name="קבוצה 6"/>
                <p:cNvGrpSpPr/>
                <p:nvPr/>
              </p:nvGrpSpPr>
              <p:grpSpPr>
                <a:xfrm>
                  <a:off x="3076552" y="1044732"/>
                  <a:ext cx="3286441" cy="5610057"/>
                  <a:chOff x="4860032" y="1620673"/>
                  <a:chExt cx="3286441" cy="4970111"/>
                </a:xfrm>
              </p:grpSpPr>
              <p:sp>
                <p:nvSpPr>
                  <p:cNvPr id="8" name="צורה חופשית 7"/>
                  <p:cNvSpPr/>
                  <p:nvPr/>
                </p:nvSpPr>
                <p:spPr>
                  <a:xfrm>
                    <a:off x="4944028" y="2071651"/>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9" name="צורה חופשית 8"/>
                  <p:cNvSpPr/>
                  <p:nvPr/>
                </p:nvSpPr>
                <p:spPr>
                  <a:xfrm>
                    <a:off x="4907224" y="5712654"/>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0" name="צורה חופשית 9"/>
                  <p:cNvSpPr/>
                  <p:nvPr/>
                </p:nvSpPr>
                <p:spPr>
                  <a:xfrm>
                    <a:off x="4907765" y="3493442"/>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1" name="צורה חופשית 10"/>
                  <p:cNvSpPr/>
                  <p:nvPr/>
                </p:nvSpPr>
                <p:spPr>
                  <a:xfrm>
                    <a:off x="4907224" y="4520257"/>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2" name="צורה חופשית 11"/>
                  <p:cNvSpPr/>
                  <p:nvPr/>
                </p:nvSpPr>
                <p:spPr>
                  <a:xfrm>
                    <a:off x="4901651" y="2999414"/>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5" name="תרשים זרימה: החלטה 14"/>
                  <p:cNvSpPr/>
                  <p:nvPr/>
                </p:nvSpPr>
                <p:spPr>
                  <a:xfrm>
                    <a:off x="4860032" y="1620673"/>
                    <a:ext cx="3286441" cy="837873"/>
                  </a:xfrm>
                  <a:prstGeom prst="flowChartDecision">
                    <a:avLst/>
                  </a:pr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6" name="מלבן 15"/>
                  <p:cNvSpPr/>
                  <p:nvPr/>
                </p:nvSpPr>
                <p:spPr>
                  <a:xfrm rot="840828">
                    <a:off x="6902305" y="4717437"/>
                    <a:ext cx="931665"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תחילת ביצוע</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18" name="צורה חופשית 17"/>
                  <p:cNvSpPr/>
                  <p:nvPr/>
                </p:nvSpPr>
                <p:spPr>
                  <a:xfrm>
                    <a:off x="4914847" y="4002516"/>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9" name="צורה חופשית 18"/>
                  <p:cNvSpPr/>
                  <p:nvPr/>
                </p:nvSpPr>
                <p:spPr>
                  <a:xfrm>
                    <a:off x="4917097" y="5115089"/>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20" name="מלבן 19"/>
                  <p:cNvSpPr/>
                  <p:nvPr/>
                </p:nvSpPr>
                <p:spPr>
                  <a:xfrm rot="840828">
                    <a:off x="7228106" y="2325390"/>
                    <a:ext cx="654346" cy="231768"/>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היתכנות</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1" name="מלבן 20"/>
                  <p:cNvSpPr/>
                  <p:nvPr/>
                </p:nvSpPr>
                <p:spPr>
                  <a:xfrm rot="840828">
                    <a:off x="6935034" y="1905159"/>
                    <a:ext cx="922047" cy="231768"/>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אישור הצורך</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2" name="מלבן 21"/>
                  <p:cNvSpPr/>
                  <p:nvPr/>
                </p:nvSpPr>
                <p:spPr>
                  <a:xfrm rot="840828">
                    <a:off x="6906609" y="3235206"/>
                    <a:ext cx="950902"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בחירת חלופה</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3" name="מלבן 22"/>
                  <p:cNvSpPr/>
                  <p:nvPr/>
                </p:nvSpPr>
                <p:spPr>
                  <a:xfrm rot="840828">
                    <a:off x="6841765" y="3690803"/>
                    <a:ext cx="1015022"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הקפאת תצורה</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4" name="מלבן 23"/>
                  <p:cNvSpPr/>
                  <p:nvPr/>
                </p:nvSpPr>
                <p:spPr>
                  <a:xfrm rot="840828">
                    <a:off x="6937910" y="4219081"/>
                    <a:ext cx="909224"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דיון </a:t>
                    </a:r>
                    <a:r>
                      <a:rPr kumimoji="0" lang="he-IL" sz="1100" b="0" i="0" u="none" strike="noStrike" kern="1200" cap="none" spc="0" normalizeH="0" baseline="0" noProof="0" dirty="0" err="1" smtClean="0">
                        <a:ln>
                          <a:noFill/>
                        </a:ln>
                        <a:solidFill>
                          <a:prstClr val="black"/>
                        </a:solidFill>
                        <a:effectLst/>
                        <a:uLnTx/>
                        <a:uFillTx/>
                        <a:latin typeface="Blender" panose="02020003050405020304" pitchFamily="18" charset="-79"/>
                        <a:ea typeface="+mn-ea"/>
                        <a:cs typeface="Blender" panose="02020003050405020304" pitchFamily="18" charset="-79"/>
                      </a:rPr>
                      <a:t>תגמירים</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6" name="מלבן 25"/>
                  <p:cNvSpPr/>
                  <p:nvPr/>
                </p:nvSpPr>
                <p:spPr>
                  <a:xfrm rot="840828">
                    <a:off x="6861463" y="5301510"/>
                    <a:ext cx="958917"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סיכום פרויקט</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7" name="מלבן 26"/>
                  <p:cNvSpPr/>
                  <p:nvPr/>
                </p:nvSpPr>
                <p:spPr>
                  <a:xfrm rot="840828">
                    <a:off x="6908200" y="5893419"/>
                    <a:ext cx="902811"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בדק ואחזקה</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pic>
                <p:nvPicPr>
                  <p:cNvPr id="28" name="תמונה 27"/>
                  <p:cNvPicPr>
                    <a:picLocks noChangeAspect="1"/>
                  </p:cNvPicPr>
                  <p:nvPr/>
                </p:nvPicPr>
                <p:blipFill rotWithShape="1">
                  <a:blip r:embed="rId3" cstate="print">
                    <a:extLst>
                      <a:ext uri="{28A0092B-C50C-407E-A947-70E740481C1C}">
                        <a14:useLocalDpi xmlns:a14="http://schemas.microsoft.com/office/drawing/2010/main" val="0"/>
                      </a:ext>
                    </a:extLst>
                  </a:blip>
                  <a:srcRect l="57038" t="7565" r="37452" b="11676"/>
                  <a:stretch/>
                </p:blipFill>
                <p:spPr>
                  <a:xfrm>
                    <a:off x="6237377" y="1988841"/>
                    <a:ext cx="566871" cy="4367042"/>
                  </a:xfrm>
                  <a:prstGeom prst="rect">
                    <a:avLst/>
                  </a:prstGeom>
                </p:spPr>
              </p:pic>
            </p:grpSp>
            <p:pic>
              <p:nvPicPr>
                <p:cNvPr id="41" name="תמונה 40"/>
                <p:cNvPicPr>
                  <a:picLocks noChangeAspect="1"/>
                </p:cNvPicPr>
                <p:nvPr/>
              </p:nvPicPr>
              <p:blipFill rotWithShape="1">
                <a:blip r:embed="rId3" cstate="print">
                  <a:extLst>
                    <a:ext uri="{28A0092B-C50C-407E-A947-70E740481C1C}">
                      <a14:useLocalDpi xmlns:a14="http://schemas.microsoft.com/office/drawing/2010/main" val="0"/>
                    </a:ext>
                  </a:extLst>
                </a:blip>
                <a:srcRect l="57110" t="23325" r="37291" b="73669"/>
                <a:stretch/>
              </p:blipFill>
              <p:spPr>
                <a:xfrm>
                  <a:off x="4480324" y="2187467"/>
                  <a:ext cx="540000" cy="220651"/>
                </a:xfrm>
                <a:prstGeom prst="rect">
                  <a:avLst/>
                </a:prstGeom>
              </p:spPr>
            </p:pic>
          </p:grpSp>
          <p:pic>
            <p:nvPicPr>
              <p:cNvPr id="33" name="תמונה 32"/>
              <p:cNvPicPr>
                <a:picLocks noChangeAspect="1"/>
              </p:cNvPicPr>
              <p:nvPr/>
            </p:nvPicPr>
            <p:blipFill rotWithShape="1">
              <a:blip r:embed="rId3" cstate="print">
                <a:extLst>
                  <a:ext uri="{28A0092B-C50C-407E-A947-70E740481C1C}">
                    <a14:useLocalDpi xmlns:a14="http://schemas.microsoft.com/office/drawing/2010/main" val="0"/>
                  </a:ext>
                </a:extLst>
              </a:blip>
              <a:srcRect l="57038" t="17957" r="37452" b="75385"/>
              <a:stretch/>
            </p:blipFill>
            <p:spPr>
              <a:xfrm>
                <a:off x="4383843" y="1897288"/>
                <a:ext cx="562819" cy="360040"/>
              </a:xfrm>
              <a:prstGeom prst="rect">
                <a:avLst/>
              </a:prstGeom>
            </p:spPr>
          </p:pic>
        </p:grpSp>
        <p:sp>
          <p:nvSpPr>
            <p:cNvPr id="39" name="תרשים זרימה: החלטה 38"/>
            <p:cNvSpPr/>
            <p:nvPr/>
          </p:nvSpPr>
          <p:spPr>
            <a:xfrm>
              <a:off x="5055336" y="1979187"/>
              <a:ext cx="3286441" cy="945757"/>
            </a:xfrm>
            <a:prstGeom prst="flowChartDecision">
              <a:avLst/>
            </a:pr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40" name="מלבן 39"/>
            <p:cNvSpPr/>
            <p:nvPr/>
          </p:nvSpPr>
          <p:spPr>
            <a:xfrm rot="840828">
              <a:off x="7365980" y="2300303"/>
              <a:ext cx="450765"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ייזום</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grpSp>
      <p:sp>
        <p:nvSpPr>
          <p:cNvPr id="43" name="כותרת 1"/>
          <p:cNvSpPr txBox="1">
            <a:spLocks/>
          </p:cNvSpPr>
          <p:nvPr/>
        </p:nvSpPr>
        <p:spPr>
          <a:xfrm>
            <a:off x="-381470" y="71514"/>
            <a:ext cx="9793088"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28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תהליך גנרי לניהול פרויקט בניה חדשה </a:t>
            </a:r>
            <a:r>
              <a:rPr kumimoji="0" lang="en-US" sz="28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NC</a:t>
            </a:r>
            <a:r>
              <a:rPr kumimoji="0" lang="he-IL" sz="28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 - אבני דרך ושערים</a:t>
            </a:r>
            <a:endParaRPr kumimoji="0" lang="he-IL" sz="28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Tree>
    <p:extLst>
      <p:ext uri="{BB962C8B-B14F-4D97-AF65-F5344CB8AC3E}">
        <p14:creationId xmlns:p14="http://schemas.microsoft.com/office/powerpoint/2010/main" val="9668880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צורה חופשית 36"/>
          <p:cNvSpPr/>
          <p:nvPr/>
        </p:nvSpPr>
        <p:spPr>
          <a:xfrm>
            <a:off x="5085236" y="2615315"/>
            <a:ext cx="3194690" cy="991197"/>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4" name="כותרת 1"/>
          <p:cNvSpPr txBox="1">
            <a:spLocks/>
          </p:cNvSpPr>
          <p:nvPr/>
        </p:nvSpPr>
        <p:spPr>
          <a:xfrm>
            <a:off x="1108599" y="75295"/>
            <a:ext cx="6624737"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28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אבן דרך מס' 4 - הקפאת תצורה</a:t>
            </a:r>
            <a:endParaRPr kumimoji="0" lang="he-IL" sz="28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grpSp>
        <p:nvGrpSpPr>
          <p:cNvPr id="7" name="קבוצה 6"/>
          <p:cNvGrpSpPr/>
          <p:nvPr/>
        </p:nvGrpSpPr>
        <p:grpSpPr>
          <a:xfrm>
            <a:off x="5055289" y="1049656"/>
            <a:ext cx="3286441" cy="5610057"/>
            <a:chOff x="4860032" y="1620673"/>
            <a:chExt cx="3286441" cy="4970111"/>
          </a:xfrm>
        </p:grpSpPr>
        <p:sp>
          <p:nvSpPr>
            <p:cNvPr id="8" name="צורה חופשית 7"/>
            <p:cNvSpPr/>
            <p:nvPr/>
          </p:nvSpPr>
          <p:spPr>
            <a:xfrm>
              <a:off x="4898702" y="2050048"/>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9" name="צורה חופשית 8"/>
            <p:cNvSpPr/>
            <p:nvPr/>
          </p:nvSpPr>
          <p:spPr>
            <a:xfrm>
              <a:off x="4919416" y="5712654"/>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1" name="צורה חופשית 10"/>
            <p:cNvSpPr/>
            <p:nvPr/>
          </p:nvSpPr>
          <p:spPr>
            <a:xfrm>
              <a:off x="4919416" y="4520257"/>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5" name="תרשים זרימה: החלטה 14"/>
            <p:cNvSpPr/>
            <p:nvPr/>
          </p:nvSpPr>
          <p:spPr>
            <a:xfrm>
              <a:off x="4860032" y="1620673"/>
              <a:ext cx="3286441" cy="837873"/>
            </a:xfrm>
            <a:prstGeom prst="flowChartDecision">
              <a:avLst/>
            </a:pr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6" name="מלבן 15"/>
            <p:cNvSpPr/>
            <p:nvPr/>
          </p:nvSpPr>
          <p:spPr>
            <a:xfrm rot="840828">
              <a:off x="6914497" y="4717437"/>
              <a:ext cx="931665"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תחילת ביצוע</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17" name="צורה חופשית 16"/>
            <p:cNvSpPr/>
            <p:nvPr/>
          </p:nvSpPr>
          <p:spPr>
            <a:xfrm>
              <a:off x="4921214" y="2516301"/>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8" name="צורה חופשית 17"/>
            <p:cNvSpPr/>
            <p:nvPr/>
          </p:nvSpPr>
          <p:spPr>
            <a:xfrm>
              <a:off x="4902655" y="3970112"/>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19" name="צורה חופשית 18"/>
            <p:cNvSpPr/>
            <p:nvPr/>
          </p:nvSpPr>
          <p:spPr>
            <a:xfrm>
              <a:off x="4929289" y="5071883"/>
              <a:ext cx="3194690" cy="878130"/>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chemeClr val="bg1">
                <a:lumMod val="85000"/>
                <a:alpha val="37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20" name="מלבן 19"/>
            <p:cNvSpPr/>
            <p:nvPr/>
          </p:nvSpPr>
          <p:spPr>
            <a:xfrm rot="840828">
              <a:off x="7182780" y="2303788"/>
              <a:ext cx="654346" cy="231768"/>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white">
                      <a:lumMod val="75000"/>
                    </a:prstClr>
                  </a:solidFill>
                  <a:effectLst/>
                  <a:uLnTx/>
                  <a:uFillTx/>
                  <a:latin typeface="Blender" panose="02020003050405020304" pitchFamily="18" charset="-79"/>
                  <a:ea typeface="+mn-ea"/>
                  <a:cs typeface="Blender" panose="02020003050405020304" pitchFamily="18" charset="-79"/>
                </a:rPr>
                <a:t>היתכנות</a:t>
              </a:r>
              <a:endParaRPr kumimoji="0" lang="he-IL" sz="1100" b="0" i="0" u="none" strike="noStrike" kern="1200" cap="none" spc="0" normalizeH="0" baseline="0" noProof="0" dirty="0">
                <a:ln>
                  <a:noFill/>
                </a:ln>
                <a:solidFill>
                  <a:prstClr val="white">
                    <a:lumMod val="75000"/>
                  </a:prstClr>
                </a:solidFill>
                <a:effectLst/>
                <a:uLnTx/>
                <a:uFillTx/>
                <a:latin typeface="Blender" panose="02020003050405020304" pitchFamily="18" charset="-79"/>
                <a:ea typeface="+mn-ea"/>
                <a:cs typeface="Blender" panose="02020003050405020304" pitchFamily="18" charset="-79"/>
              </a:endParaRPr>
            </a:p>
          </p:txBody>
        </p:sp>
        <p:sp>
          <p:nvSpPr>
            <p:cNvPr id="21" name="מלבן 20"/>
            <p:cNvSpPr/>
            <p:nvPr/>
          </p:nvSpPr>
          <p:spPr>
            <a:xfrm rot="840828">
              <a:off x="6935034" y="1905159"/>
              <a:ext cx="922047" cy="231768"/>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white">
                      <a:lumMod val="75000"/>
                    </a:prstClr>
                  </a:solidFill>
                  <a:effectLst/>
                  <a:uLnTx/>
                  <a:uFillTx/>
                  <a:latin typeface="Blender" panose="02020003050405020304" pitchFamily="18" charset="-79"/>
                  <a:ea typeface="+mn-ea"/>
                  <a:cs typeface="Blender" panose="02020003050405020304" pitchFamily="18" charset="-79"/>
                </a:rPr>
                <a:t>אישור הצורך</a:t>
              </a:r>
              <a:endParaRPr kumimoji="0" lang="he-IL" sz="1100" b="0" i="0" u="none" strike="noStrike" kern="1200" cap="none" spc="0" normalizeH="0" baseline="0" noProof="0" dirty="0">
                <a:ln>
                  <a:noFill/>
                </a:ln>
                <a:solidFill>
                  <a:prstClr val="white">
                    <a:lumMod val="75000"/>
                  </a:prstClr>
                </a:solidFill>
                <a:effectLst/>
                <a:uLnTx/>
                <a:uFillTx/>
                <a:latin typeface="Blender" panose="02020003050405020304" pitchFamily="18" charset="-79"/>
                <a:ea typeface="+mn-ea"/>
                <a:cs typeface="Blender" panose="02020003050405020304" pitchFamily="18" charset="-79"/>
              </a:endParaRPr>
            </a:p>
          </p:txBody>
        </p:sp>
        <p:sp>
          <p:nvSpPr>
            <p:cNvPr id="24" name="מלבן 23"/>
            <p:cNvSpPr/>
            <p:nvPr/>
          </p:nvSpPr>
          <p:spPr>
            <a:xfrm rot="840828">
              <a:off x="6925718" y="4201598"/>
              <a:ext cx="909223" cy="231768"/>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דיון </a:t>
              </a:r>
              <a:r>
                <a:rPr kumimoji="0" lang="he-IL" sz="1100" b="0" i="0" u="none" strike="noStrike" kern="1200" cap="none" spc="0" normalizeH="0" baseline="0" noProof="0" dirty="0" err="1" smtClean="0">
                  <a:ln>
                    <a:noFill/>
                  </a:ln>
                  <a:solidFill>
                    <a:prstClr val="black"/>
                  </a:solidFill>
                  <a:effectLst/>
                  <a:uLnTx/>
                  <a:uFillTx/>
                  <a:latin typeface="Blender" panose="02020003050405020304" pitchFamily="18" charset="-79"/>
                  <a:ea typeface="+mn-ea"/>
                  <a:cs typeface="Blender" panose="02020003050405020304" pitchFamily="18" charset="-79"/>
                </a:rPr>
                <a:t>תגמירים</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5" name="מלבן 24"/>
            <p:cNvSpPr/>
            <p:nvPr/>
          </p:nvSpPr>
          <p:spPr>
            <a:xfrm rot="840828">
              <a:off x="7374245" y="2807438"/>
              <a:ext cx="450764" cy="231768"/>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white">
                      <a:lumMod val="75000"/>
                    </a:prstClr>
                  </a:solidFill>
                  <a:effectLst/>
                  <a:uLnTx/>
                  <a:uFillTx/>
                  <a:latin typeface="Blender" panose="02020003050405020304" pitchFamily="18" charset="-79"/>
                  <a:ea typeface="+mn-ea"/>
                  <a:cs typeface="Blender" panose="02020003050405020304" pitchFamily="18" charset="-79"/>
                </a:rPr>
                <a:t>ייזום</a:t>
              </a:r>
              <a:endParaRPr kumimoji="0" lang="he-IL" sz="1100" b="0" i="0" u="none" strike="noStrike" kern="1200" cap="none" spc="0" normalizeH="0" baseline="0" noProof="0" dirty="0">
                <a:ln>
                  <a:noFill/>
                </a:ln>
                <a:solidFill>
                  <a:prstClr val="white">
                    <a:lumMod val="75000"/>
                  </a:prstClr>
                </a:solidFill>
                <a:effectLst/>
                <a:uLnTx/>
                <a:uFillTx/>
                <a:latin typeface="Blender" panose="02020003050405020304" pitchFamily="18" charset="-79"/>
                <a:ea typeface="+mn-ea"/>
                <a:cs typeface="Blender" panose="02020003050405020304" pitchFamily="18" charset="-79"/>
              </a:endParaRPr>
            </a:p>
          </p:txBody>
        </p:sp>
        <p:sp>
          <p:nvSpPr>
            <p:cNvPr id="26" name="מלבן 25"/>
            <p:cNvSpPr/>
            <p:nvPr/>
          </p:nvSpPr>
          <p:spPr>
            <a:xfrm rot="840828">
              <a:off x="6873655" y="5258305"/>
              <a:ext cx="958917"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סיכום פרויקט</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
          <p:nvSpPr>
            <p:cNvPr id="27" name="מלבן 26"/>
            <p:cNvSpPr/>
            <p:nvPr/>
          </p:nvSpPr>
          <p:spPr>
            <a:xfrm rot="840828">
              <a:off x="6920392" y="5893419"/>
              <a:ext cx="902811"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בדק ואחזקה</a:t>
              </a:r>
              <a:endParaRPr kumimoji="0" lang="he-IL" sz="11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grpSp>
      <p:pic>
        <p:nvPicPr>
          <p:cNvPr id="32" name="תמונה 31"/>
          <p:cNvPicPr>
            <a:picLocks noChangeAspect="1"/>
          </p:cNvPicPr>
          <p:nvPr/>
        </p:nvPicPr>
        <p:blipFill rotWithShape="1">
          <a:blip r:embed="rId2" cstate="print">
            <a:extLst>
              <a:ext uri="{28A0092B-C50C-407E-A947-70E740481C1C}">
                <a14:useLocalDpi xmlns:a14="http://schemas.microsoft.com/office/drawing/2010/main" val="0"/>
              </a:ext>
            </a:extLst>
          </a:blip>
          <a:srcRect l="57038" t="7565" r="37452" b="11676"/>
          <a:stretch/>
        </p:blipFill>
        <p:spPr>
          <a:xfrm>
            <a:off x="6415075" y="1390016"/>
            <a:ext cx="566871" cy="4929338"/>
          </a:xfrm>
          <a:prstGeom prst="rect">
            <a:avLst/>
          </a:prstGeom>
        </p:spPr>
      </p:pic>
      <p:sp>
        <p:nvSpPr>
          <p:cNvPr id="31" name="מלבן 30"/>
          <p:cNvSpPr/>
          <p:nvPr/>
        </p:nvSpPr>
        <p:spPr>
          <a:xfrm>
            <a:off x="5032911" y="3753989"/>
            <a:ext cx="3295905" cy="2836657"/>
          </a:xfrm>
          <a:prstGeom prst="rect">
            <a:avLst/>
          </a:prstGeom>
          <a:solidFill>
            <a:srgbClr val="FFFFFF">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38" name="מלבן 37"/>
          <p:cNvSpPr/>
          <p:nvPr/>
        </p:nvSpPr>
        <p:spPr>
          <a:xfrm rot="840828">
            <a:off x="7132489" y="2808244"/>
            <a:ext cx="950901" cy="261610"/>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100" b="0" i="0" u="none" strike="noStrike" kern="1200" cap="none" spc="0" normalizeH="0" baseline="0" noProof="0" dirty="0" smtClean="0">
                <a:ln>
                  <a:noFill/>
                </a:ln>
                <a:solidFill>
                  <a:prstClr val="white">
                    <a:lumMod val="75000"/>
                  </a:prstClr>
                </a:solidFill>
                <a:effectLst/>
                <a:uLnTx/>
                <a:uFillTx/>
                <a:latin typeface="Blender" panose="02020003050405020304" pitchFamily="18" charset="-79"/>
                <a:ea typeface="+mn-ea"/>
                <a:cs typeface="Blender" panose="02020003050405020304" pitchFamily="18" charset="-79"/>
              </a:rPr>
              <a:t>בחירת חלופה</a:t>
            </a:r>
            <a:endParaRPr kumimoji="0" lang="he-IL" sz="1100" b="0" i="0" u="none" strike="noStrike" kern="1200" cap="none" spc="0" normalizeH="0" baseline="0" noProof="0" dirty="0">
              <a:ln>
                <a:noFill/>
              </a:ln>
              <a:solidFill>
                <a:prstClr val="white">
                  <a:lumMod val="75000"/>
                </a:prstClr>
              </a:solidFill>
              <a:effectLst/>
              <a:uLnTx/>
              <a:uFillTx/>
              <a:latin typeface="Blender" panose="02020003050405020304" pitchFamily="18" charset="-79"/>
              <a:ea typeface="+mn-ea"/>
              <a:cs typeface="Blender" panose="02020003050405020304" pitchFamily="18" charset="-79"/>
            </a:endParaRPr>
          </a:p>
        </p:txBody>
      </p:sp>
      <p:sp>
        <p:nvSpPr>
          <p:cNvPr id="30" name="צורה חופשית 29"/>
          <p:cNvSpPr/>
          <p:nvPr/>
        </p:nvSpPr>
        <p:spPr>
          <a:xfrm>
            <a:off x="5104983" y="3144882"/>
            <a:ext cx="3183666" cy="1024423"/>
          </a:xfrm>
          <a:custGeom>
            <a:avLst/>
            <a:gdLst>
              <a:gd name="connsiteX0" fmla="*/ 0 w 3009900"/>
              <a:gd name="connsiteY0" fmla="*/ 312420 h 788670"/>
              <a:gd name="connsiteX1" fmla="*/ 1253490 w 3009900"/>
              <a:gd name="connsiteY1" fmla="*/ 0 h 788670"/>
              <a:gd name="connsiteX2" fmla="*/ 1257300 w 3009900"/>
              <a:gd name="connsiteY2" fmla="*/ 323850 h 788670"/>
              <a:gd name="connsiteX3" fmla="*/ 1322070 w 3009900"/>
              <a:gd name="connsiteY3" fmla="*/ 377190 h 788670"/>
              <a:gd name="connsiteX4" fmla="*/ 1409700 w 3009900"/>
              <a:gd name="connsiteY4" fmla="*/ 407670 h 788670"/>
              <a:gd name="connsiteX5" fmla="*/ 1485900 w 3009900"/>
              <a:gd name="connsiteY5" fmla="*/ 422910 h 788670"/>
              <a:gd name="connsiteX6" fmla="*/ 1569720 w 3009900"/>
              <a:gd name="connsiteY6" fmla="*/ 419100 h 788670"/>
              <a:gd name="connsiteX7" fmla="*/ 1680210 w 3009900"/>
              <a:gd name="connsiteY7" fmla="*/ 388620 h 788670"/>
              <a:gd name="connsiteX8" fmla="*/ 1771650 w 3009900"/>
              <a:gd name="connsiteY8" fmla="*/ 297180 h 788670"/>
              <a:gd name="connsiteX9" fmla="*/ 1767840 w 3009900"/>
              <a:gd name="connsiteY9" fmla="*/ 11430 h 788670"/>
              <a:gd name="connsiteX10" fmla="*/ 3002280 w 3009900"/>
              <a:gd name="connsiteY10" fmla="*/ 312420 h 788670"/>
              <a:gd name="connsiteX11" fmla="*/ 3009900 w 3009900"/>
              <a:gd name="connsiteY11" fmla="*/ 354330 h 788670"/>
              <a:gd name="connsiteX12" fmla="*/ 2857500 w 3009900"/>
              <a:gd name="connsiteY12" fmla="*/ 396240 h 788670"/>
              <a:gd name="connsiteX13" fmla="*/ 1524000 w 3009900"/>
              <a:gd name="connsiteY13" fmla="*/ 788670 h 788670"/>
              <a:gd name="connsiteX14" fmla="*/ 7620 w 3009900"/>
              <a:gd name="connsiteY14" fmla="*/ 365760 h 788670"/>
              <a:gd name="connsiteX15" fmla="*/ 0 w 3009900"/>
              <a:gd name="connsiteY15" fmla="*/ 312420 h 788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09900" h="788670">
                <a:moveTo>
                  <a:pt x="0" y="312420"/>
                </a:moveTo>
                <a:lnTo>
                  <a:pt x="1253490" y="0"/>
                </a:lnTo>
                <a:lnTo>
                  <a:pt x="1257300" y="323850"/>
                </a:lnTo>
                <a:lnTo>
                  <a:pt x="1322070" y="377190"/>
                </a:lnTo>
                <a:lnTo>
                  <a:pt x="1409700" y="407670"/>
                </a:lnTo>
                <a:lnTo>
                  <a:pt x="1485900" y="422910"/>
                </a:lnTo>
                <a:lnTo>
                  <a:pt x="1569720" y="419100"/>
                </a:lnTo>
                <a:lnTo>
                  <a:pt x="1680210" y="388620"/>
                </a:lnTo>
                <a:lnTo>
                  <a:pt x="1771650" y="297180"/>
                </a:lnTo>
                <a:lnTo>
                  <a:pt x="1767840" y="11430"/>
                </a:lnTo>
                <a:lnTo>
                  <a:pt x="3002280" y="312420"/>
                </a:lnTo>
                <a:lnTo>
                  <a:pt x="3009900" y="354330"/>
                </a:lnTo>
                <a:lnTo>
                  <a:pt x="2857500" y="396240"/>
                </a:lnTo>
                <a:lnTo>
                  <a:pt x="1524000" y="788670"/>
                </a:lnTo>
                <a:lnTo>
                  <a:pt x="7620" y="365760"/>
                </a:lnTo>
                <a:lnTo>
                  <a:pt x="0" y="312420"/>
                </a:lnTo>
                <a:close/>
              </a:path>
            </a:pathLst>
          </a:custGeom>
          <a:solidFill>
            <a:srgbClr val="F4CD6C">
              <a:alpha val="59000"/>
            </a:srgbClr>
          </a:solidFill>
          <a:ln w="9525">
            <a:solidFill>
              <a:srgbClr val="20536C"/>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29" name="מלבן 28"/>
          <p:cNvSpPr/>
          <p:nvPr/>
        </p:nvSpPr>
        <p:spPr>
          <a:xfrm rot="985681">
            <a:off x="6894347" y="3308612"/>
            <a:ext cx="1245854" cy="307777"/>
          </a:xfrm>
          <a:prstGeom prst="rect">
            <a:avLst/>
          </a:prstGeom>
        </p:spPr>
        <p:txBody>
          <a:bodyPr wrap="non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he-IL" sz="14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הקפאת תצורה</a:t>
            </a:r>
            <a:endParaRPr kumimoji="0" lang="he-IL" sz="14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pic>
        <p:nvPicPr>
          <p:cNvPr id="40" name="תמונה 39"/>
          <p:cNvPicPr>
            <a:picLocks noChangeAspect="1"/>
          </p:cNvPicPr>
          <p:nvPr/>
        </p:nvPicPr>
        <p:blipFill rotWithShape="1">
          <a:blip r:embed="rId3"/>
          <a:srcRect t="46524" r="5593" b="14113"/>
          <a:stretch/>
        </p:blipFill>
        <p:spPr>
          <a:xfrm>
            <a:off x="1062475" y="914022"/>
            <a:ext cx="3033547" cy="5575167"/>
          </a:xfrm>
          <a:prstGeom prst="rect">
            <a:avLst/>
          </a:prstGeom>
        </p:spPr>
      </p:pic>
      <p:sp>
        <p:nvSpPr>
          <p:cNvPr id="5" name="מלבן 4"/>
          <p:cNvSpPr/>
          <p:nvPr/>
        </p:nvSpPr>
        <p:spPr>
          <a:xfrm>
            <a:off x="929457" y="764704"/>
            <a:ext cx="3121034" cy="864096"/>
          </a:xfrm>
          <a:prstGeom prst="rect">
            <a:avLst/>
          </a:prstGeom>
          <a:solidFill>
            <a:srgbClr val="FFFFFF">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33" name="מלבן 32"/>
          <p:cNvSpPr/>
          <p:nvPr/>
        </p:nvSpPr>
        <p:spPr>
          <a:xfrm>
            <a:off x="1062474" y="3284984"/>
            <a:ext cx="2873817" cy="3305662"/>
          </a:xfrm>
          <a:prstGeom prst="rect">
            <a:avLst/>
          </a:prstGeom>
          <a:solidFill>
            <a:srgbClr val="FFFFFF">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34" name="אליפסה 33"/>
          <p:cNvSpPr/>
          <p:nvPr/>
        </p:nvSpPr>
        <p:spPr>
          <a:xfrm>
            <a:off x="8211830" y="3428445"/>
            <a:ext cx="267873" cy="288032"/>
          </a:xfrm>
          <a:prstGeom prst="ellipse">
            <a:avLst/>
          </a:prstGeom>
          <a:solidFill>
            <a:srgbClr val="FFC000">
              <a:alpha val="58824"/>
            </a:srgb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sp>
        <p:nvSpPr>
          <p:cNvPr id="35" name="TextBox 34"/>
          <p:cNvSpPr txBox="1"/>
          <p:nvPr/>
        </p:nvSpPr>
        <p:spPr>
          <a:xfrm>
            <a:off x="8300741" y="3384657"/>
            <a:ext cx="216024" cy="369332"/>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Blender" panose="02020003050405020304" pitchFamily="18" charset="-79"/>
                <a:ea typeface="+mn-ea"/>
                <a:cs typeface="Blender" panose="02020003050405020304" pitchFamily="18" charset="-79"/>
              </a:rPr>
              <a:t>4</a:t>
            </a:r>
            <a:endParaRPr kumimoji="0" lang="he-IL" sz="1800" b="0" i="0" u="none" strike="noStrike" kern="1200" cap="none" spc="0" normalizeH="0" baseline="0" noProof="0" dirty="0">
              <a:ln>
                <a:noFill/>
              </a:ln>
              <a:solidFill>
                <a:prstClr val="black"/>
              </a:solidFill>
              <a:effectLst/>
              <a:uLnTx/>
              <a:uFillTx/>
              <a:latin typeface="Blender" panose="02020003050405020304" pitchFamily="18" charset="-79"/>
              <a:ea typeface="+mn-ea"/>
              <a:cs typeface="Blender" panose="02020003050405020304" pitchFamily="18" charset="-79"/>
            </a:endParaRPr>
          </a:p>
        </p:txBody>
      </p:sp>
    </p:spTree>
    <p:extLst>
      <p:ext uri="{BB962C8B-B14F-4D97-AF65-F5344CB8AC3E}">
        <p14:creationId xmlns:p14="http://schemas.microsoft.com/office/powerpoint/2010/main" val="3643287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תמונה 1"/>
          <p:cNvPicPr>
            <a:picLocks noChangeAspect="1"/>
          </p:cNvPicPr>
          <p:nvPr/>
        </p:nvPicPr>
        <p:blipFill rotWithShape="1">
          <a:blip r:embed="rId2" cstate="print">
            <a:extLst>
              <a:ext uri="{28A0092B-C50C-407E-A947-70E740481C1C}">
                <a14:useLocalDpi xmlns:a14="http://schemas.microsoft.com/office/drawing/2010/main"/>
              </a:ext>
            </a:extLst>
          </a:blip>
          <a:srcRect t="6546" r="24116" b="4928"/>
          <a:stretch/>
        </p:blipFill>
        <p:spPr>
          <a:xfrm>
            <a:off x="470522" y="1648225"/>
            <a:ext cx="8424411" cy="4233778"/>
          </a:xfrm>
          <a:prstGeom prst="rect">
            <a:avLst/>
          </a:prstGeom>
        </p:spPr>
      </p:pic>
      <p:sp>
        <p:nvSpPr>
          <p:cNvPr id="3" name="TextBox 2">
            <a:extLst>
              <a:ext uri="{FF2B5EF4-FFF2-40B4-BE49-F238E27FC236}">
                <a16:creationId xmlns:a16="http://schemas.microsoft.com/office/drawing/2014/main" id="{5EA351DB-15D8-40F6-8101-560C79E870A6}"/>
              </a:ext>
            </a:extLst>
          </p:cNvPr>
          <p:cNvSpPr txBox="1"/>
          <p:nvPr/>
        </p:nvSpPr>
        <p:spPr>
          <a:xfrm>
            <a:off x="1293" y="-27384"/>
            <a:ext cx="9107210" cy="1077218"/>
          </a:xfrm>
          <a:prstGeom prst="rect">
            <a:avLst/>
          </a:prstGeom>
          <a:solidFill>
            <a:sysClr val="window" lastClr="FFFFFF"/>
          </a:solidFill>
          <a:ln w="25400">
            <a:noFill/>
          </a:ln>
        </p:spPr>
        <p:txBody>
          <a:bodyPr wrap="square" rtlCol="1" anchor="ctr">
            <a:spAutoFit/>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n-ea"/>
                <a:cs typeface="David" panose="020E0502060401010101" pitchFamily="34" charset="-79"/>
              </a:rPr>
              <a:t>אבני דרך לבחירת חלופה ולהקפאת </a:t>
            </a: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n-ea"/>
                <a:cs typeface="David" panose="020E0502060401010101" pitchFamily="34" charset="-79"/>
              </a:rPr>
              <a:t>תצורה</a:t>
            </a:r>
          </a:p>
          <a:p>
            <a:pPr marL="0" marR="0" lvl="0" indent="0" algn="ctr" defTabSz="457200" rtl="1" eaLnBrk="1" fontAlgn="auto" latinLnBrk="0" hangingPunct="1">
              <a:lnSpc>
                <a:spcPct val="100000"/>
              </a:lnSpc>
              <a:spcBef>
                <a:spcPts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n-ea"/>
                <a:cs typeface="David" panose="020E0502060401010101" pitchFamily="34" charset="-79"/>
              </a:rPr>
              <a:t> </a:t>
            </a: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n-ea"/>
                <a:cs typeface="David" panose="020E0502060401010101" pitchFamily="34" charset="-79"/>
              </a:rPr>
              <a:t>על גבי ציר</a:t>
            </a:r>
            <a:r>
              <a:rPr kumimoji="0" lang="en-US"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n-ea"/>
                <a:cs typeface="David" panose="020E0502060401010101" pitchFamily="34" charset="-79"/>
              </a:rPr>
              <a:t> </a:t>
            </a:r>
            <a:r>
              <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n-ea"/>
                <a:cs typeface="David" panose="020E0502060401010101" pitchFamily="34" charset="-79"/>
              </a:rPr>
              <a:t>תכנון וציר רישוי</a:t>
            </a:r>
          </a:p>
        </p:txBody>
      </p:sp>
      <p:sp>
        <p:nvSpPr>
          <p:cNvPr id="5" name="TextBox 4"/>
          <p:cNvSpPr txBox="1"/>
          <p:nvPr/>
        </p:nvSpPr>
        <p:spPr>
          <a:xfrm>
            <a:off x="3788344" y="5813060"/>
            <a:ext cx="4638130" cy="369332"/>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קבלת תיק מידע - </a:t>
            </a:r>
            <a:r>
              <a:rPr kumimoji="0" lang="he-IL" sz="18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תנאי</a:t>
            </a:r>
            <a:r>
              <a:rPr kumimoji="0" lang="he-IL" sz="18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לבחירת חלופה</a:t>
            </a:r>
            <a:endParaRPr kumimoji="0" lang="he-IL" sz="18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sp>
        <p:nvSpPr>
          <p:cNvPr id="6" name="TextBox 5"/>
          <p:cNvSpPr txBox="1"/>
          <p:nvPr/>
        </p:nvSpPr>
        <p:spPr>
          <a:xfrm>
            <a:off x="2501776" y="6113449"/>
            <a:ext cx="5934274" cy="369332"/>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קבלת אישור ועדה לתוכנית עיצוב - </a:t>
            </a:r>
            <a:r>
              <a:rPr kumimoji="0" lang="he-IL" sz="18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תנאי</a:t>
            </a:r>
            <a:r>
              <a:rPr kumimoji="0" lang="he-IL" sz="18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להקפאת תצורה</a:t>
            </a:r>
            <a:endParaRPr kumimoji="0" lang="he-IL" sz="18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sp>
        <p:nvSpPr>
          <p:cNvPr id="15" name="מלבן 14"/>
          <p:cNvSpPr/>
          <p:nvPr/>
        </p:nvSpPr>
        <p:spPr>
          <a:xfrm>
            <a:off x="8426526" y="6251865"/>
            <a:ext cx="108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8572351" y="6251598"/>
            <a:ext cx="108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מלבן 16"/>
          <p:cNvSpPr/>
          <p:nvPr/>
        </p:nvSpPr>
        <p:spPr>
          <a:xfrm>
            <a:off x="8570837" y="5959105"/>
            <a:ext cx="108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883941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45029" y="1052736"/>
            <a:ext cx="8812198" cy="2362185"/>
          </a:xfrm>
          <a:prstGeom prst="rect">
            <a:avLst/>
          </a:prstGeom>
          <a:noFill/>
        </p:spPr>
        <p:txBody>
          <a:bodyPr wrap="square" rtlCol="1">
            <a:spAutoFit/>
          </a:bodyPr>
          <a:lstStyle/>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מהות הפרויקט (גן ילדים, בית ספר, מרכז קהילתי וכד')</a:t>
            </a:r>
          </a:p>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תכולת הפרויקט - פונקציות עיקריות כגון: מס' כיתות, </a:t>
            </a:r>
            <a:r>
              <a:rPr kumimoji="0" lang="en-US"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r>
            <a:br>
              <a:rPr kumimoji="0" lang="en-US"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b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אולם ספורט</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וכד'</a:t>
            </a:r>
          </a:p>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יעד לאכלוס</a:t>
            </a:r>
          </a:p>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מסגרת תקציבית </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מאושרת</a:t>
            </a:r>
            <a:endPar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endParaRPr>
          </a:p>
        </p:txBody>
      </p:sp>
      <p:sp>
        <p:nvSpPr>
          <p:cNvPr id="4" name="כותרת 1"/>
          <p:cNvSpPr txBox="1">
            <a:spLocks/>
          </p:cNvSpPr>
          <p:nvPr/>
        </p:nvSpPr>
        <p:spPr>
          <a:xfrm>
            <a:off x="1025077" y="65446"/>
            <a:ext cx="7390569"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ת.ז. - תכולה ויעדי לו"ז ותקציב של הפרויקט</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5" name="כותרת 1"/>
          <p:cNvSpPr txBox="1">
            <a:spLocks/>
          </p:cNvSpPr>
          <p:nvPr/>
        </p:nvSpPr>
        <p:spPr>
          <a:xfrm>
            <a:off x="3563888" y="5445224"/>
            <a:ext cx="5040560" cy="504056"/>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he-IL" sz="1600" b="1"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t>הערה:</a:t>
            </a:r>
            <a:r>
              <a:rPr kumimoji="0" lang="he-IL" sz="1600" b="0" i="0" u="none" strike="noStrike" kern="1200" cap="none" spc="0" normalizeH="0" baseline="0" noProof="0" dirty="0" smtClean="0">
                <a:ln>
                  <a:noFill/>
                </a:ln>
                <a:solidFill>
                  <a:prstClr val="black"/>
                </a:solidFill>
                <a:effectLst/>
                <a:uLnTx/>
                <a:uFillTx/>
                <a:latin typeface="David" panose="020E0502060401010101" pitchFamily="34" charset="-79"/>
                <a:ea typeface="+mj-ea"/>
                <a:cs typeface="David" panose="020E0502060401010101" pitchFamily="34" charset="-79"/>
              </a:rPr>
              <a:t> יש לתאר בתמציתיות, פירוט והרחבה יוצגו בהמשך הדו"ח</a:t>
            </a:r>
            <a:endParaRPr kumimoji="0" lang="he-IL" sz="1600" b="0" i="0" u="none" strike="noStrike" kern="1200" cap="none" spc="0" normalizeH="0" baseline="0" noProof="0" dirty="0">
              <a:ln>
                <a:noFill/>
              </a:ln>
              <a:solidFill>
                <a:prstClr val="black"/>
              </a:solidFill>
              <a:effectLst/>
              <a:uLnTx/>
              <a:uFillTx/>
              <a:latin typeface="David" panose="020E0502060401010101" pitchFamily="34" charset="-79"/>
              <a:ea typeface="+mj-ea"/>
              <a:cs typeface="David" panose="020E0502060401010101" pitchFamily="34" charset="-79"/>
            </a:endParaRPr>
          </a:p>
        </p:txBody>
      </p:sp>
    </p:spTree>
    <p:extLst>
      <p:ext uri="{BB962C8B-B14F-4D97-AF65-F5344CB8AC3E}">
        <p14:creationId xmlns:p14="http://schemas.microsoft.com/office/powerpoint/2010/main" val="1674560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1619672" y="68982"/>
            <a:ext cx="564395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סטטוס הפרויקט ומה בוצע עד כה</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13" name="TextBox 12"/>
          <p:cNvSpPr txBox="1"/>
          <p:nvPr/>
        </p:nvSpPr>
        <p:spPr>
          <a:xfrm>
            <a:off x="-46612" y="1043944"/>
            <a:ext cx="9117196" cy="2362185"/>
          </a:xfrm>
          <a:prstGeom prst="rect">
            <a:avLst/>
          </a:prstGeom>
          <a:noFill/>
        </p:spPr>
        <p:txBody>
          <a:bodyPr wrap="square" rtlCol="1">
            <a:spAutoFit/>
          </a:bodyPr>
          <a:lstStyle/>
          <a:p>
            <a:pPr marL="457200" marR="0" lvl="1" indent="0" algn="r" defTabSz="914400" rtl="1" eaLnBrk="1" fontAlgn="auto" latinLnBrk="0" hangingPunct="1">
              <a:lnSpc>
                <a:spcPct val="150000"/>
              </a:lnSpc>
              <a:spcBef>
                <a:spcPts val="0"/>
              </a:spcBef>
              <a:spcAft>
                <a:spcPts val="0"/>
              </a:spcAft>
              <a:buClrTx/>
              <a:buSzTx/>
              <a:buFontTx/>
              <a:buNone/>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יש לציין:</a:t>
            </a:r>
          </a:p>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האם אושרה </a:t>
            </a:r>
            <a:r>
              <a:rPr kumimoji="0" lang="he-IL" sz="2000" b="1" i="0" u="none" strike="noStrike" kern="1200" cap="none" spc="0" normalizeH="0" baseline="0" noProof="0" dirty="0" err="1"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תוכנית</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העיצוב</a:t>
            </a:r>
          </a:p>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האם תוכנן ב-</a:t>
            </a:r>
            <a:r>
              <a:rPr kumimoji="0" lang="en-US"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BIM</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p>
          <a:p>
            <a:pPr marL="914400" lvl="1" indent="-457200">
              <a:lnSpc>
                <a:spcPct val="150000"/>
              </a:lnSpc>
              <a:buFontTx/>
              <a:buAutoNum type="arabicPeriod"/>
              <a:defRPr/>
            </a:pPr>
            <a:r>
              <a:rPr lang="he-IL" sz="2000" b="1" dirty="0">
                <a:solidFill>
                  <a:prstClr val="black"/>
                </a:solidFill>
                <a:latin typeface="David" panose="020E0502060401010101" pitchFamily="34" charset="-79"/>
                <a:ea typeface="Verdana" panose="020B0604030504040204" pitchFamily="34" charset="0"/>
                <a:cs typeface="David" panose="020E0502060401010101" pitchFamily="34" charset="-79"/>
              </a:rPr>
              <a:t>האם נדרש/התבצע שיתוף ציבור, אם כן מתי?</a:t>
            </a:r>
            <a:endParaRPr lang="en-US" sz="2000" dirty="0">
              <a:solidFill>
                <a:prstClr val="black"/>
              </a:solidFill>
              <a:latin typeface="David" panose="020E0502060401010101" pitchFamily="34" charset="-79"/>
              <a:ea typeface="Verdana" panose="020B0604030504040204" pitchFamily="34" charset="0"/>
              <a:cs typeface="David" panose="020E0502060401010101" pitchFamily="34" charset="-79"/>
            </a:endParaRPr>
          </a:p>
          <a:p>
            <a:pPr marL="914400" marR="0" lvl="1" indent="-457200" algn="r" defTabSz="914400" rtl="1" eaLnBrk="1" fontAlgn="auto" latinLnBrk="0" hangingPunct="1">
              <a:lnSpc>
                <a:spcPct val="150000"/>
              </a:lnSpc>
              <a:spcBef>
                <a:spcPts val="0"/>
              </a:spcBef>
              <a:spcAft>
                <a:spcPts val="0"/>
              </a:spcAft>
              <a:buClrTx/>
              <a:buSzTx/>
              <a:buFontTx/>
              <a:buAutoNum type="arabicPeriod"/>
              <a:tabLst/>
              <a:defRPr/>
            </a:pPr>
            <a:r>
              <a:rPr lang="he-IL" sz="2000" b="1" dirty="0" smtClean="0">
                <a:solidFill>
                  <a:prstClr val="black"/>
                </a:solidFill>
                <a:latin typeface="David" panose="020E0502060401010101" pitchFamily="34" charset="-79"/>
                <a:ea typeface="Verdana" panose="020B0604030504040204" pitchFamily="34" charset="0"/>
                <a:cs typeface="David" panose="020E0502060401010101" pitchFamily="34" charset="-79"/>
              </a:rPr>
              <a:t>החלטות ממונה שהתקבלו עד כה</a:t>
            </a:r>
          </a:p>
        </p:txBody>
      </p:sp>
      <p:sp>
        <p:nvSpPr>
          <p:cNvPr id="4" name="TextBox 3"/>
          <p:cNvSpPr txBox="1"/>
          <p:nvPr/>
        </p:nvSpPr>
        <p:spPr>
          <a:xfrm>
            <a:off x="755576" y="5877272"/>
            <a:ext cx="7748088" cy="338554"/>
          </a:xfrm>
          <a:prstGeom prst="rect">
            <a:avLst/>
          </a:prstGeom>
          <a:noFill/>
        </p:spPr>
        <p:txBody>
          <a:bodyPr wrap="square" rtlCol="1">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600" b="1"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הערה:</a:t>
            </a:r>
            <a:r>
              <a:rPr kumimoji="0" lang="he-IL" sz="1600" b="0" i="0" u="none" strike="noStrike" kern="1200" cap="none" spc="0" normalizeH="0" baseline="0" noProof="0" dirty="0" smtClean="0">
                <a:ln>
                  <a:noFill/>
                </a:ln>
                <a:solidFill>
                  <a:prstClr val="black"/>
                </a:solidFill>
                <a:effectLst/>
                <a:uLnTx/>
                <a:uFillTx/>
                <a:latin typeface="David" panose="020E0502060401010101" pitchFamily="34" charset="-79"/>
                <a:ea typeface="+mn-ea"/>
                <a:cs typeface="David" panose="020E0502060401010101" pitchFamily="34" charset="-79"/>
              </a:rPr>
              <a:t>   בשקף זה יש לציין בקצרה סטטוס בלבד ובמידת הצורך להעמיק ולפרט בהמשך הדו"ח</a:t>
            </a:r>
            <a:endParaRPr kumimoji="0" lang="he-IL" sz="1600" b="0" i="0" u="none" strike="noStrike" kern="1200" cap="none" spc="0" normalizeH="0" baseline="0" noProof="0" dirty="0">
              <a:ln>
                <a:noFill/>
              </a:ln>
              <a:solidFill>
                <a:prstClr val="black"/>
              </a:solidFill>
              <a:effectLst/>
              <a:uLnTx/>
              <a:uFillTx/>
              <a:latin typeface="David" panose="020E0502060401010101" pitchFamily="34" charset="-79"/>
              <a:ea typeface="+mn-ea"/>
              <a:cs typeface="David" panose="020E0502060401010101" pitchFamily="34" charset="-79"/>
            </a:endParaRPr>
          </a:p>
        </p:txBody>
      </p:sp>
    </p:spTree>
    <p:extLst>
      <p:ext uri="{BB962C8B-B14F-4D97-AF65-F5344CB8AC3E}">
        <p14:creationId xmlns:p14="http://schemas.microsoft.com/office/powerpoint/2010/main" val="11304449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כותרת 1"/>
          <p:cNvSpPr txBox="1">
            <a:spLocks/>
          </p:cNvSpPr>
          <p:nvPr/>
        </p:nvSpPr>
        <p:spPr>
          <a:xfrm>
            <a:off x="2123728" y="116632"/>
            <a:ext cx="4923876" cy="633313"/>
          </a:xfrm>
          <a:prstGeom prst="rect">
            <a:avLst/>
          </a:prstGeom>
        </p:spPr>
        <p:txBody>
          <a:bodyPr vert="horz" lIns="91440" tIns="45720" rIns="91440" bIns="45720" rtlCol="1" anchor="ctr">
            <a:noAutofit/>
          </a:bodyPr>
          <a:lstStyle>
            <a:defPPr>
              <a:defRPr lang="he-IL"/>
            </a:defPPr>
            <a:lvl1pPr algn="ctr">
              <a:spcBef>
                <a:spcPct val="0"/>
              </a:spcBef>
              <a:buNone/>
              <a:defRPr sz="3200" b="1">
                <a:solidFill>
                  <a:schemeClr val="tx2"/>
                </a:solidFill>
                <a:effectLst>
                  <a:outerShdw blurRad="38100" dist="38100" dir="2700000" algn="tl">
                    <a:srgbClr val="000000">
                      <a:alpha val="43137"/>
                    </a:srgbClr>
                  </a:outerShdw>
                </a:effectLst>
                <a:latin typeface="David" panose="020E0502060401010101" pitchFamily="34" charset="-79"/>
                <a:ea typeface="+mj-ea"/>
                <a:cs typeface="David" panose="020E0502060401010101" pitchFamily="34" charset="-79"/>
              </a:defRPr>
            </a:lvl1p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he-IL" sz="3200" b="1" i="0" u="none" strike="noStrike" kern="1200" cap="none" spc="0" normalizeH="0" baseline="0" noProof="0" dirty="0" smtClean="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rPr>
              <a:t>נתוני פרויקט ורקע כללי</a:t>
            </a:r>
            <a:endParaRPr kumimoji="0" lang="he-IL" sz="3200" b="1" i="0" u="none"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David" panose="020E0502060401010101" pitchFamily="34" charset="-79"/>
              <a:ea typeface="+mj-ea"/>
              <a:cs typeface="David" panose="020E0502060401010101" pitchFamily="34" charset="-79"/>
            </a:endParaRPr>
          </a:p>
        </p:txBody>
      </p:sp>
      <p:sp>
        <p:nvSpPr>
          <p:cNvPr id="13" name="TextBox 12"/>
          <p:cNvSpPr txBox="1"/>
          <p:nvPr/>
        </p:nvSpPr>
        <p:spPr>
          <a:xfrm>
            <a:off x="560918" y="1047288"/>
            <a:ext cx="8504620" cy="2823850"/>
          </a:xfrm>
          <a:prstGeom prst="rect">
            <a:avLst/>
          </a:prstGeom>
          <a:noFill/>
        </p:spPr>
        <p:txBody>
          <a:bodyPr wrap="square" rtlCol="1">
            <a:spAutoFit/>
          </a:bodyPr>
          <a:lstStyle/>
          <a:p>
            <a:pPr marL="800100" marR="0" lvl="1" indent="-3429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רקע </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כללי על הפרויקט </a:t>
            </a:r>
            <a:endParaRPr kumimoji="0" lang="en-US"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endParaRPr>
          </a:p>
          <a:p>
            <a:pPr marL="800100" marR="0" lvl="1" indent="-3429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לוח איכון (בעלי תפקידים)  מלא </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צוות ניהול ותכנון. </a:t>
            </a:r>
          </a:p>
          <a:p>
            <a:pPr marL="800100" marR="0" lvl="1" indent="-3429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תצ"א </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r>
              <a:rPr kumimoji="0" lang="he-IL" sz="2000" b="1" i="0" u="none" strike="noStrike" kern="1200" cap="none" spc="0" normalizeH="0" baseline="0" noProof="0" dirty="0" err="1">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תוכנית</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סביבה. </a:t>
            </a:r>
            <a:endParaRPr kumimoji="0" lang="en-US"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endParaRPr>
          </a:p>
          <a:p>
            <a:pPr marL="800100" marR="0" lvl="1" indent="-342900" algn="r" defTabSz="914400" rtl="1" eaLnBrk="1" fontAlgn="auto" latinLnBrk="0" hangingPunct="1">
              <a:lnSpc>
                <a:spcPct val="150000"/>
              </a:lnSpc>
              <a:spcBef>
                <a:spcPts val="0"/>
              </a:spcBef>
              <a:spcAft>
                <a:spcPts val="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תכולת </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הפרויקט (פונקציות עיקריות</a:t>
            </a: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a:t>
            </a:r>
            <a:endParaRPr kumimoji="0" lang="en-US"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endParaRPr>
          </a:p>
          <a:p>
            <a:pPr marL="800100" marR="0" lvl="1" indent="-342900" algn="r" defTabSz="914400" rtl="1" eaLnBrk="1" fontAlgn="auto" latinLnBrk="0" hangingPunct="1">
              <a:lnSpc>
                <a:spcPct val="150000"/>
              </a:lnSpc>
              <a:spcBef>
                <a:spcPts val="0"/>
              </a:spcBef>
              <a:spcAft>
                <a:spcPts val="1000"/>
              </a:spcAft>
              <a:buClrTx/>
              <a:buSzTx/>
              <a:buFont typeface="+mj-lt"/>
              <a:buAutoNum type="arabicPeriod"/>
              <a:tabLst/>
              <a:defRPr/>
            </a:pPr>
            <a:r>
              <a:rPr kumimoji="0" lang="he-IL" sz="2000" b="1"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שטחים </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כללי</a:t>
            </a:r>
            <a:r>
              <a:rPr kumimoji="0" lang="he-IL"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(נתוני מגרש ובינוי קיים לסוגיו</a:t>
            </a:r>
            <a:r>
              <a:rPr kumimoji="0" lang="he-IL"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t>
            </a:r>
            <a:r>
              <a:rPr kumimoji="0" lang="he-IL" sz="2000" b="0" i="0" u="none" strike="noStrike" kern="1200" cap="none" spc="0" normalizeH="0" baseline="0" noProof="0" dirty="0" smtClean="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פיתוח).</a:t>
            </a:r>
            <a: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t/>
            </a:r>
            <a:br>
              <a:rPr kumimoji="0" lang="he-IL" sz="2000" b="1"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rPr>
            </a:br>
            <a:endParaRPr kumimoji="0" lang="en-US" sz="2000" b="0" i="0" u="none" strike="noStrike" kern="1200" cap="none" spc="0" normalizeH="0" baseline="0" noProof="0" dirty="0">
              <a:ln>
                <a:noFill/>
              </a:ln>
              <a:solidFill>
                <a:prstClr val="black"/>
              </a:solidFill>
              <a:effectLst/>
              <a:uLnTx/>
              <a:uFillTx/>
              <a:latin typeface="David" panose="020E0502060401010101" pitchFamily="34" charset="-79"/>
              <a:ea typeface="Verdana" panose="020B0604030504040204" pitchFamily="34" charset="0"/>
              <a:cs typeface="David" panose="020E0502060401010101" pitchFamily="34" charset="-79"/>
            </a:endParaRPr>
          </a:p>
        </p:txBody>
      </p:sp>
    </p:spTree>
    <p:extLst>
      <p:ext uri="{BB962C8B-B14F-4D97-AF65-F5344CB8AC3E}">
        <p14:creationId xmlns:p14="http://schemas.microsoft.com/office/powerpoint/2010/main" val="4063037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8677</TotalTime>
  <Words>3640</Words>
  <Application>Microsoft Office PowerPoint</Application>
  <PresentationFormat>‫הצגה על המסך (4:3)</PresentationFormat>
  <Paragraphs>1476</Paragraphs>
  <Slides>21</Slides>
  <Notes>2</Notes>
  <HiddenSlides>0</HiddenSlides>
  <MMClips>0</MMClips>
  <ScaleCrop>false</ScaleCrop>
  <HeadingPairs>
    <vt:vector size="6" baseType="variant">
      <vt:variant>
        <vt:lpstr>גופנים בשימוש</vt:lpstr>
      </vt:variant>
      <vt:variant>
        <vt:i4>8</vt:i4>
      </vt:variant>
      <vt:variant>
        <vt:lpstr>ערכת נושא</vt:lpstr>
      </vt:variant>
      <vt:variant>
        <vt:i4>5</vt:i4>
      </vt:variant>
      <vt:variant>
        <vt:lpstr>כותרות שקופיות</vt:lpstr>
      </vt:variant>
      <vt:variant>
        <vt:i4>21</vt:i4>
      </vt:variant>
    </vt:vector>
  </HeadingPairs>
  <TitlesOfParts>
    <vt:vector size="34" baseType="lpstr">
      <vt:lpstr>22</vt:lpstr>
      <vt:lpstr>Arial</vt:lpstr>
      <vt:lpstr>Blender</vt:lpstr>
      <vt:lpstr>Calibri</vt:lpstr>
      <vt:lpstr>David</vt:lpstr>
      <vt:lpstr>Tahoma</vt:lpstr>
      <vt:lpstr>Times New Roman</vt:lpstr>
      <vt:lpstr>Verdana</vt:lpstr>
      <vt:lpstr>1_ערכת נושא Office</vt:lpstr>
      <vt:lpstr>ערכת נושא Office</vt:lpstr>
      <vt:lpstr>2_ערכת נושא Office</vt:lpstr>
      <vt:lpstr>3_ערכת נושא Office</vt:lpstr>
      <vt:lpstr>4_ערכת נושא Office</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Tel-Aviv Municipality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נחום גולדמן 6 א'</dc:title>
  <dc:creator>קסניה קונסטנטינובסקי</dc:creator>
  <cp:lastModifiedBy>דבי מזרחי - רכזת פרויקטים לבינוי ציבורי</cp:lastModifiedBy>
  <cp:revision>393</cp:revision>
  <cp:lastPrinted>2025-04-10T10:08:55Z</cp:lastPrinted>
  <dcterms:created xsi:type="dcterms:W3CDTF">2018-03-14T12:38:06Z</dcterms:created>
  <dcterms:modified xsi:type="dcterms:W3CDTF">2025-06-16T13:41:29Z</dcterms:modified>
</cp:coreProperties>
</file>